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lvl1pPr defTabSz="457200">
      <a:defRPr>
        <a:solidFill>
          <a:srgbClr val="3C3C3B"/>
        </a:solidFill>
        <a:latin typeface="Calibri"/>
        <a:ea typeface="Calibri"/>
        <a:cs typeface="Calibri"/>
        <a:sym typeface="Calibri"/>
      </a:defRPr>
    </a:lvl1pPr>
    <a:lvl2pPr indent="457200" defTabSz="457200">
      <a:defRPr>
        <a:solidFill>
          <a:srgbClr val="3C3C3B"/>
        </a:solidFill>
        <a:latin typeface="Calibri"/>
        <a:ea typeface="Calibri"/>
        <a:cs typeface="Calibri"/>
        <a:sym typeface="Calibri"/>
      </a:defRPr>
    </a:lvl2pPr>
    <a:lvl3pPr indent="914400" defTabSz="457200">
      <a:defRPr>
        <a:solidFill>
          <a:srgbClr val="3C3C3B"/>
        </a:solidFill>
        <a:latin typeface="Calibri"/>
        <a:ea typeface="Calibri"/>
        <a:cs typeface="Calibri"/>
        <a:sym typeface="Calibri"/>
      </a:defRPr>
    </a:lvl3pPr>
    <a:lvl4pPr indent="1371600" defTabSz="457200">
      <a:defRPr>
        <a:solidFill>
          <a:srgbClr val="3C3C3B"/>
        </a:solidFill>
        <a:latin typeface="Calibri"/>
        <a:ea typeface="Calibri"/>
        <a:cs typeface="Calibri"/>
        <a:sym typeface="Calibri"/>
      </a:defRPr>
    </a:lvl4pPr>
    <a:lvl5pPr indent="1828800" defTabSz="457200">
      <a:defRPr>
        <a:solidFill>
          <a:srgbClr val="3C3C3B"/>
        </a:solidFill>
        <a:latin typeface="Calibri"/>
        <a:ea typeface="Calibri"/>
        <a:cs typeface="Calibri"/>
        <a:sym typeface="Calibri"/>
      </a:defRPr>
    </a:lvl5pPr>
    <a:lvl6pPr indent="2286000" defTabSz="457200">
      <a:defRPr>
        <a:solidFill>
          <a:srgbClr val="3C3C3B"/>
        </a:solidFill>
        <a:latin typeface="Calibri"/>
        <a:ea typeface="Calibri"/>
        <a:cs typeface="Calibri"/>
        <a:sym typeface="Calibri"/>
      </a:defRPr>
    </a:lvl6pPr>
    <a:lvl7pPr indent="2743200" defTabSz="457200">
      <a:defRPr>
        <a:solidFill>
          <a:srgbClr val="3C3C3B"/>
        </a:solidFill>
        <a:latin typeface="Calibri"/>
        <a:ea typeface="Calibri"/>
        <a:cs typeface="Calibri"/>
        <a:sym typeface="Calibri"/>
      </a:defRPr>
    </a:lvl7pPr>
    <a:lvl8pPr indent="3200400" defTabSz="457200">
      <a:defRPr>
        <a:solidFill>
          <a:srgbClr val="3C3C3B"/>
        </a:solidFill>
        <a:latin typeface="Calibri"/>
        <a:ea typeface="Calibri"/>
        <a:cs typeface="Calibri"/>
        <a:sym typeface="Calibri"/>
      </a:defRPr>
    </a:lvl8pPr>
    <a:lvl9pPr indent="3657600" defTabSz="457200">
      <a:defRPr>
        <a:solidFill>
          <a:srgbClr val="3C3C3B"/>
        </a:solidFill>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CACB"/>
          </a:solidFill>
        </a:fill>
      </a:tcStyle>
    </a:wholeTbl>
    <a:band2H>
      <a:tcTxStyle/>
      <a:tcStyle>
        <a:tcBdr/>
        <a:fill>
          <a:solidFill>
            <a:srgbClr val="EBE6E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firstRow>
  </a:tblStyle>
  <a:tblStyle styleId="{C7B018BB-80A7-4F77-B60F-C8B233D01FF8}" styleName="">
    <a:tblBg/>
    <a:wholeTbl>
      <a:tcTxStyle b="on" i="on">
        <a:font>
          <a:latin typeface="Calibri"/>
          <a:ea typeface="Calibri"/>
          <a:cs typeface="Calibri"/>
        </a:font>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E9E8"/>
          </a:solidFill>
        </a:fill>
      </a:tcStyle>
    </a:wholeTbl>
    <a:band2H>
      <a:tcTxStyle/>
      <a:tcStyle>
        <a:tcBdr/>
        <a:fill>
          <a:solidFill>
            <a:srgbClr val="F4F4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firstRow>
  </a:tblStyle>
  <a:tblStyle styleId="{EEE7283C-3CF3-47DC-8721-378D4A62B228}" styleName="">
    <a:tblBg/>
    <a:wholeTbl>
      <a:tcTxStyle b="on" i="on">
        <a:font>
          <a:latin typeface="Calibri"/>
          <a:ea typeface="Calibri"/>
          <a:cs typeface="Calibri"/>
        </a:font>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3D2CB"/>
          </a:solidFill>
        </a:fill>
      </a:tcStyle>
    </a:wholeTbl>
    <a:band2H>
      <a:tcTxStyle/>
      <a:tcStyle>
        <a:tcBdr/>
        <a:fill>
          <a:solidFill>
            <a:srgbClr val="F9EAE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firstRow>
  </a:tblStyle>
  <a:tblStyle styleId="{CF821DB8-F4EB-4A41-A1BA-3FCAFE7338EE}" styleName="">
    <a:tblBg/>
    <a:wholeTbl>
      <a:tcTxStyle b="on" i="on">
        <a:font>
          <a:latin typeface="Calibri"/>
          <a:ea typeface="Calibri"/>
          <a:cs typeface="Calibri"/>
        </a:font>
        <a:srgbClr val="3C3C3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1223"/>
          </a:solidFill>
        </a:fill>
      </a:tcStyle>
    </a:firstCol>
    <a:lastRow>
      <a:tcTxStyle b="on" i="on">
        <a:font>
          <a:latin typeface="Calibri"/>
          <a:ea typeface="Calibri"/>
          <a:cs typeface="Calibri"/>
        </a:font>
        <a:srgbClr val="3C3C3B"/>
      </a:tcTxStyle>
      <a:tcStyle>
        <a:tcBdr>
          <a:left>
            <a:ln w="12700" cap="flat">
              <a:noFill/>
              <a:miter lim="400000"/>
            </a:ln>
          </a:left>
          <a:right>
            <a:ln w="12700" cap="flat">
              <a:noFill/>
              <a:miter lim="400000"/>
            </a:ln>
          </a:right>
          <a:top>
            <a:ln w="50800" cap="flat">
              <a:solidFill>
                <a:srgbClr val="3C3C3B"/>
              </a:solidFill>
              <a:prstDash val="solid"/>
              <a:bevel/>
            </a:ln>
          </a:top>
          <a:bottom>
            <a:ln w="25400" cap="flat">
              <a:solidFill>
                <a:srgbClr val="3C3C3B"/>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3C3C3B"/>
              </a:solidFill>
              <a:prstDash val="solid"/>
              <a:bevel/>
            </a:ln>
          </a:top>
          <a:bottom>
            <a:ln w="25400" cap="flat">
              <a:solidFill>
                <a:srgbClr val="3C3C3B"/>
              </a:solidFill>
              <a:prstDash val="solid"/>
              <a:bevel/>
            </a:ln>
          </a:bottom>
          <a:insideH>
            <a:ln w="12700" cap="flat">
              <a:noFill/>
              <a:miter lim="400000"/>
            </a:ln>
          </a:insideH>
          <a:insideV>
            <a:ln w="12700" cap="flat">
              <a:noFill/>
              <a:miter lim="400000"/>
            </a:ln>
          </a:insideV>
        </a:tcBdr>
        <a:fill>
          <a:solidFill>
            <a:srgbClr val="791223"/>
          </a:solidFill>
        </a:fill>
      </a:tcStyle>
    </a:firstRow>
  </a:tblStyle>
  <a:tblStyle styleId="{33BA23B1-9221-436E-865A-0063620EA4FD}" styleName="">
    <a:tblBg/>
    <a:wholeTbl>
      <a:tcTxStyle b="on" i="on">
        <a:font>
          <a:latin typeface="Calibri"/>
          <a:ea typeface="Calibri"/>
          <a:cs typeface="Calibri"/>
        </a:font>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a:tcStyle>
        <a:tcBdr/>
        <a:fill>
          <a:solidFill>
            <a:srgbClr val="E7E7E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firstRow>
  </a:tblStyle>
  <a:tblStyle styleId="{2708684C-4D16-4618-839F-0558EEFCDFE6}" styleName="">
    <a:tblBg/>
    <a:wholeTbl>
      <a:tcTxStyle b="on" i="on">
        <a:font>
          <a:latin typeface="Calibri"/>
          <a:ea typeface="Calibri"/>
          <a:cs typeface="Calibri"/>
        </a:font>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solidFill>
            <a:srgbClr val="3C3C3B">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solidFill>
            <a:srgbClr val="3C3C3B">
              <a:alpha val="20000"/>
            </a:srgbClr>
          </a:solidFill>
        </a:fill>
      </a:tcStyle>
    </a:firstCol>
    <a:lastRow>
      <a:tcTxStyle b="on" i="on">
        <a:font>
          <a:latin typeface="Calibri"/>
          <a:ea typeface="Calibri"/>
          <a:cs typeface="Calibri"/>
        </a:font>
        <a:srgbClr val="3C3C3B"/>
      </a:tcTxStyle>
      <a:tcStyle>
        <a:tcBdr>
          <a:left>
            <a:ln w="12700" cap="flat">
              <a:solidFill>
                <a:srgbClr val="3C3C3B"/>
              </a:solidFill>
              <a:prstDash val="solid"/>
              <a:bevel/>
            </a:ln>
          </a:left>
          <a:right>
            <a:ln w="12700" cap="flat">
              <a:solidFill>
                <a:srgbClr val="3C3C3B"/>
              </a:solidFill>
              <a:prstDash val="solid"/>
              <a:bevel/>
            </a:ln>
          </a:right>
          <a:top>
            <a:ln w="508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noFill/>
        </a:fill>
      </a:tcStyle>
    </a:lastRow>
    <a:firstRow>
      <a:tcTxStyle b="on" i="on">
        <a:font>
          <a:latin typeface="Calibri"/>
          <a:ea typeface="Calibri"/>
          <a:cs typeface="Calibri"/>
        </a:font>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254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97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prstGeom prst="rect">
            <a:avLst/>
          </a:prstGeom>
        </p:spPr>
        <p:txBody>
          <a:bodyPr/>
          <a:lstStyle/>
          <a:p>
            <a:pPr lvl="0"/>
            <a:endParaRPr/>
          </a:p>
        </p:txBody>
      </p:sp>
      <p:sp>
        <p:nvSpPr>
          <p:cNvPr id="63" name="Shape 63"/>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Hello and welcome to this Mendeley presentation. Today I’m going to give you an introduction to Mendeley, to help you get started. Hopefully you’ve downloaded and taken a look at Mendeley already, but if not, that’s okay too. I’ll walk you through the majority of the features we have to offer.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pPr lvl="0"/>
            <a:endParaRPr/>
          </a:p>
        </p:txBody>
      </p:sp>
      <p:sp>
        <p:nvSpPr>
          <p:cNvPr id="137" name="Shape 137"/>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There are actually quite a few different ways of adding documents to your library besides drag and drop. You can use the File menu and select from a few options. You can select a file or folder to add from your computer, or you can define a watch a folder.</a:t>
            </a:r>
            <a:br>
              <a:rPr sz="1200">
                <a:latin typeface="Calibri"/>
                <a:ea typeface="Calibri"/>
                <a:cs typeface="Calibri"/>
                <a:sym typeface="Calibri"/>
              </a:rPr>
            </a:br>
            <a:r>
              <a:rPr sz="1200">
                <a:latin typeface="Calibri"/>
                <a:ea typeface="Calibri"/>
                <a:cs typeface="Calibri"/>
                <a:sym typeface="Calibri"/>
              </a:rPr>
              <a:t>A watch folder is a folder or multiple folders that you define on your computer to keep an eye on. What this means is that whenever a new PDF is added to this folder, Mendeley will automatically know that it’s new and import it for you.</a:t>
            </a:r>
          </a:p>
          <a:p>
            <a:pPr lvl="0">
              <a:lnSpc>
                <a:spcPct val="100000"/>
              </a:lnSpc>
              <a:defRPr sz="1800"/>
            </a:pPr>
            <a:r>
              <a:rPr sz="1200">
                <a:latin typeface="Calibri"/>
                <a:ea typeface="Calibri"/>
                <a:cs typeface="Calibri"/>
                <a:sym typeface="Calibri"/>
              </a:rPr>
              <a:t>If you like, you could add references manually instead. Select the option, pick the type of document and fill in the details.</a:t>
            </a:r>
          </a:p>
          <a:p>
            <a:pPr lvl="0">
              <a:lnSpc>
                <a:spcPct val="100000"/>
              </a:lnSpc>
              <a:defRPr sz="1800"/>
            </a:pPr>
            <a:r>
              <a:rPr sz="1200">
                <a:latin typeface="Calibri"/>
                <a:ea typeface="Calibri"/>
                <a:cs typeface="Calibri"/>
                <a:sym typeface="Calibri"/>
              </a:rPr>
              <a:t>If you’re already using another reference manager, such as EndNote, RefWorks or Zotero, you can import your references directly into Mendeley. Simply export your library from those tools into a standard format such as RIS or BibTeX and Mendeley will have no problem importing the library.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pPr lvl="0"/>
            <a:endParaRPr/>
          </a:p>
        </p:txBody>
      </p:sp>
      <p:sp>
        <p:nvSpPr>
          <p:cNvPr id="152" name="Shape 152"/>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Keeping your document details is super important, therefore I thought it would be a good idea to see how Mendeley takes care of most of the hard work for you.</a:t>
            </a:r>
          </a:p>
          <a:p>
            <a:pPr lvl="0">
              <a:lnSpc>
                <a:spcPct val="100000"/>
              </a:lnSpc>
              <a:defRPr sz="1800"/>
            </a:pPr>
            <a:r>
              <a:rPr sz="1200">
                <a:latin typeface="Calibri"/>
                <a:ea typeface="Calibri"/>
                <a:cs typeface="Calibri"/>
                <a:sym typeface="Calibri"/>
              </a:rPr>
              <a:t>When you add a document to your library, Mendeley will do its best to import all the relevant data from the article you added but sometimes data may be missing. Fortunately, that’s easy to fix. Simply enter the DOI, PubMed or ArXiv ID and click the magnifying glass to have Mendeley perform an online search for the correct information. Mendeley will then add everything it found automatically. Sometimes Mendeley will flag a document for review, which means that some of the information may be missing or incomplete. At this point you can select to have Mendeley search for document details using Google Scholar to fill in missing fields. Keep in mind that you can edit any of these fields manually and if you make a mistake, simply undo the changes.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pPr lvl="0"/>
            <a:endParaRPr/>
          </a:p>
        </p:txBody>
      </p:sp>
      <p:sp>
        <p:nvSpPr>
          <p:cNvPr id="159" name="Shape 159"/>
          <p:cNvSpPr>
            <a:spLocks noGrp="1"/>
          </p:cNvSpPr>
          <p:nvPr>
            <p:ph type="body" sz="quarter" idx="1"/>
          </p:nvPr>
        </p:nvSpPr>
        <p:spPr>
          <a:prstGeom prst="rect">
            <a:avLst/>
          </a:prstGeom>
        </p:spPr>
        <p:txBody>
          <a:bodyPr/>
          <a:lstStyle>
            <a:lvl1pPr>
              <a:lnSpc>
                <a:spcPct val="100000"/>
              </a:lnSpc>
              <a:defRPr sz="1200">
                <a:latin typeface="Avenir Book"/>
                <a:ea typeface="Avenir Book"/>
                <a:cs typeface="Avenir Book"/>
                <a:sym typeface="Avenir Book"/>
              </a:defRPr>
            </a:lvl1pPr>
          </a:lstStyle>
          <a:p>
            <a:pPr lvl="0">
              <a:defRPr sz="1800"/>
            </a:pPr>
            <a:r>
              <a:rPr sz="1200"/>
              <a:t>As mentioned before, the Mendeley Web importer is another way of adding references to your library. In fact, it’s an invaluable tool when performing literature review or searching various databases for articles of interest. If you visit mendeley.com/import, you will find instructions on how to install the bookmarklet in your browser and also information on all the databases that our importer currently supports. That bookmark will tell Mendeley everything it needs to know to add an article to your library. I’ll show you what it looks like in action.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pPr lvl="0"/>
            <a:endParaRPr/>
          </a:p>
        </p:txBody>
      </p:sp>
      <p:sp>
        <p:nvSpPr>
          <p:cNvPr id="168" name="Shape 168"/>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Any time you come across an interesting article online, or when you do a search on Google Scholar or one of our many  partner sites, you can save this article to your library by clicking the browser bookmark ‘Save to Mendeley’. A modal window will then pop up, like the one you see on the right. Select any articles you’d like to import, and then click the green button to save them. Done! If you have access to the article via your institutional network, PDF icons will indicate that the actual files are accessible and these will be saved to your library automatically along with the references.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pPr lvl="0"/>
            <a:endParaRPr/>
          </a:p>
        </p:txBody>
      </p:sp>
      <p:sp>
        <p:nvSpPr>
          <p:cNvPr id="177" name="Shape 177"/>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Unlike many other reference managers, Mendeley securely syncs your library between devices and backs it up online. That means that Mendeley Desktop and Mendeley Web update each other, so you will always have access to the most recent versions of your articles and notes, even if you are not at your own computer. Your library is 100% secure, and is not visible to anyone else, but syncing does allow Mendeley to analyze your library anonymously, so it can make customized suggestions for you on request. This way you can discover other research in your field, and see which articles are the most popular right now.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pPr lvl="0"/>
            <a:endParaRPr/>
          </a:p>
        </p:txBody>
      </p:sp>
      <p:sp>
        <p:nvSpPr>
          <p:cNvPr id="183" name="Shape 183"/>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We’ve just gone over how you add references and documents to your library. Let’s talk about how you can manage the articles that are already in your library.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pPr lvl="0"/>
            <a:endParaRPr/>
          </a:p>
        </p:txBody>
      </p:sp>
      <p:sp>
        <p:nvSpPr>
          <p:cNvPr id="203" name="Shape 203"/>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We’re back to your Library View now. In Mendeley desktop, besides the default folders or collections, you can create your own folders and subfolders to organize your articles. You can mark documents as read or unread by clicking the little green button next to the article. You can also star your favorite papers. You can attach different types of documents to a reference. If you see a little pdf icon next to the title, that means the full document is available for you to view in Mendeley’s PDF viewer. I’ll show you how to do that in a minute.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pPr lvl="0"/>
            <a:endParaRPr/>
          </a:p>
        </p:txBody>
      </p:sp>
      <p:sp>
        <p:nvSpPr>
          <p:cNvPr id="212" name="Shape 212"/>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Once you have a lot of documents in your library, you may want to try Mendeley’s search functionality, which you can see here at the top right.</a:t>
            </a:r>
          </a:p>
          <a:p>
            <a:pPr lvl="0">
              <a:lnSpc>
                <a:spcPct val="100000"/>
              </a:lnSpc>
              <a:defRPr sz="1800"/>
            </a:pPr>
            <a:r>
              <a:rPr sz="1200">
                <a:latin typeface="Calibri"/>
                <a:ea typeface="Calibri"/>
                <a:cs typeface="Calibri"/>
                <a:sym typeface="Calibri"/>
              </a:rPr>
              <a:t>Mendeley extracts and indexes the full-text of your articles, so this search box looks across the full text! Type in words and see results start showing up in real-time. You can filter down your search criteria by selecting to search only the Author, Title, Publication Name, Year, or Notes.</a:t>
            </a:r>
          </a:p>
          <a:p>
            <a:pPr lvl="0">
              <a:lnSpc>
                <a:spcPct val="100000"/>
              </a:lnSpc>
              <a:defRPr sz="1800"/>
            </a:pPr>
            <a:r>
              <a:rPr sz="1200">
                <a:latin typeface="Calibri"/>
                <a:ea typeface="Calibri"/>
                <a:cs typeface="Calibri"/>
                <a:sym typeface="Calibri"/>
              </a:rPr>
              <a:t>This search box is context specific, meaning that it will search only across documents that are within the currently selected folder on the left-hand side.</a:t>
            </a:r>
          </a:p>
          <a:p>
            <a:pPr lvl="0">
              <a:lnSpc>
                <a:spcPct val="100000"/>
              </a:lnSpc>
              <a:defRPr sz="1800"/>
            </a:pPr>
            <a:r>
              <a:rPr sz="1200">
                <a:latin typeface="Calibri"/>
                <a:ea typeface="Calibri"/>
                <a:cs typeface="Calibri"/>
                <a:sym typeface="Calibri"/>
              </a:rPr>
              <a:t>If you want to further filter down the results, you can find some filter options on the bottom left pane.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We’ve just finished talking about how to set up your reference library and how to go about organizing and finding the references. Now it’s time to read the articles. Mendeley has a built-in PDF viewer which allows you to open multiple documents at a time, and add annotations and highlights to your PDFs.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pPr lvl="0"/>
            <a:endParaRPr/>
          </a:p>
        </p:txBody>
      </p:sp>
      <p:sp>
        <p:nvSpPr>
          <p:cNvPr id="223" name="Shape 223"/>
          <p:cNvSpPr>
            <a:spLocks noGrp="1"/>
          </p:cNvSpPr>
          <p:nvPr>
            <p:ph type="body" sz="quarter" idx="1"/>
          </p:nvPr>
        </p:nvSpPr>
        <p:spPr>
          <a:prstGeom prst="rect">
            <a:avLst/>
          </a:prstGeom>
        </p:spPr>
        <p:txBody>
          <a:bodyPr/>
          <a:lstStyle>
            <a:lvl1pPr>
              <a:lnSpc>
                <a:spcPct val="100000"/>
              </a:lnSpc>
              <a:defRPr sz="1200">
                <a:latin typeface="Avenir Book"/>
                <a:ea typeface="Avenir Book"/>
                <a:cs typeface="Avenir Book"/>
                <a:sym typeface="Avenir Book"/>
              </a:defRPr>
            </a:lvl1pPr>
          </a:lstStyle>
          <a:p>
            <a:pPr lvl="0">
              <a:defRPr sz="1800"/>
            </a:pPr>
            <a:r>
              <a:rPr sz="1200"/>
              <a:t>This is what your PDF viewer looks like. As you can see in the top bar, you can have multiple files open at one time in Mendeley, so you can read and annotate multiple documents. You’ll find the normal tools associated with PDF readers. Pan, highlight, select, zoom, etc. Full screen mode is a great feature that provides minimal distraction while reading. Mendeley’s PDF viewer will remember which page you were on, so that the next time you return to that article, you don’t waste time searching where you left off.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prstGeom prst="rect">
            <a:avLst/>
          </a:prstGeom>
        </p:spPr>
        <p:txBody>
          <a:bodyPr/>
          <a:lstStyle/>
          <a:p>
            <a:pPr lvl="0"/>
            <a:endParaRPr/>
          </a:p>
        </p:txBody>
      </p:sp>
      <p:sp>
        <p:nvSpPr>
          <p:cNvPr id="68" name="Shape 68"/>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This is a general overview of what we’ll try to go over in this presentation. I’ll start off by explaining what is Mendeley. It is a free reference manager and academic social network that can help you organize your documents and references. Mendeley helps you collaborate with your fellow researchers online by joining and working together in groups. I will also show you how Mendeley can provide you with readership statistics and recommendations, and how you can stay up to date and learn more.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pPr lvl="0"/>
            <a:endParaRPr/>
          </a:p>
        </p:txBody>
      </p:sp>
      <p:sp>
        <p:nvSpPr>
          <p:cNvPr id="228" name="Shape 228"/>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As I mentioned earlier on, the search box in the top right corner is context specific. In this case, the search box would only search across the full text of the research article you are currently reading by highlighting the search terms and allowing you to cycle through them.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prstGeom prst="rect">
            <a:avLst/>
          </a:prstGeom>
        </p:spPr>
        <p:txBody>
          <a:bodyPr/>
          <a:lstStyle/>
          <a:p>
            <a:pPr lvl="0"/>
            <a:endParaRPr/>
          </a:p>
        </p:txBody>
      </p:sp>
      <p:sp>
        <p:nvSpPr>
          <p:cNvPr id="236" name="Shape 236"/>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Mendeley’s built-in PDF viewer lets you highlight text and annotate the articles by adding sticky notes. You can also add article-wide notes in the right hand column. The text in these document-wide notes are searchable using the top-right corner search box.</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prstGeom prst="rect">
            <a:avLst/>
          </a:prstGeom>
        </p:spPr>
        <p:txBody>
          <a:bodyPr/>
          <a:lstStyle/>
          <a:p>
            <a:pPr lvl="0"/>
            <a:endParaRPr/>
          </a:p>
        </p:txBody>
      </p:sp>
      <p:sp>
        <p:nvSpPr>
          <p:cNvPr id="241" name="Shape 241"/>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Here’s an interesting feature that may come in handy from time to time. If you come across any words or terms you haven’t heard before, simply right click and choose ‘Define’ to look it up. Mendeley will do it’s best to retrieve definitions and explanations for you.</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pPr lvl="0"/>
            <a:endParaRPr/>
          </a:p>
        </p:txBody>
      </p:sp>
      <p:sp>
        <p:nvSpPr>
          <p:cNvPr id="247" name="Shape 247"/>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We have gone through the steps of setting up our library, keeping it organized and even reading and annotating the articles. It’s about time we get started on writing our own papers.</a:t>
            </a:r>
          </a:p>
          <a:p>
            <a:pPr lvl="0">
              <a:lnSpc>
                <a:spcPct val="100000"/>
              </a:lnSpc>
              <a:defRPr sz="1800"/>
            </a:pPr>
            <a:r>
              <a:rPr sz="1200">
                <a:latin typeface="Calibri"/>
                <a:ea typeface="Calibri"/>
                <a:cs typeface="Calibri"/>
                <a:sym typeface="Calibri"/>
              </a:rPr>
              <a:t>Mendeley comes with a built-in citation plugin that will save you time by helping you cite references as you write your manuscripts. No more tedious hours spent checking style guides and manually writing your bibliographies. Mendeley will do all the work for you!</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pPr lvl="0"/>
            <a:endParaRPr/>
          </a:p>
        </p:txBody>
      </p:sp>
      <p:sp>
        <p:nvSpPr>
          <p:cNvPr id="254" name="Shape 254"/>
          <p:cNvSpPr>
            <a:spLocks noGrp="1"/>
          </p:cNvSpPr>
          <p:nvPr>
            <p:ph type="body" sz="quarter" idx="1"/>
          </p:nvPr>
        </p:nvSpPr>
        <p:spPr>
          <a:prstGeom prst="rect">
            <a:avLst/>
          </a:prstGeom>
        </p:spPr>
        <p:txBody>
          <a:bodyPr/>
          <a:lstStyle>
            <a:lvl1pPr>
              <a:lnSpc>
                <a:spcPct val="100000"/>
              </a:lnSpc>
              <a:defRPr sz="1200">
                <a:latin typeface="Avenir Book"/>
                <a:ea typeface="Avenir Book"/>
                <a:cs typeface="Avenir Book"/>
                <a:sym typeface="Avenir Book"/>
              </a:defRPr>
            </a:lvl1pPr>
          </a:lstStyle>
          <a:p>
            <a:pPr lvl="0">
              <a:defRPr sz="1800"/>
            </a:pPr>
            <a:r>
              <a:rPr sz="1200"/>
              <a:t>We like to make life easier for you, so installing the Citation Plug-in takes only a single step. From Mendeley Desktop (with Word closed!), click ‘Install MS Word Plugin’ and Mendeley will do the rest. This works not only for MS Word, but also for LibreOffice. Now open your word processor to see the plugin. We support MS Office for Windows and Mac and LibreOffice on Win/Mac/Linux.</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prstGeom prst="rect">
            <a:avLst/>
          </a:prstGeom>
        </p:spPr>
        <p:txBody>
          <a:bodyPr/>
          <a:lstStyle/>
          <a:p>
            <a:pPr lvl="0"/>
            <a:endParaRPr/>
          </a:p>
        </p:txBody>
      </p:sp>
      <p:sp>
        <p:nvSpPr>
          <p:cNvPr id="264" name="Shape 264"/>
          <p:cNvSpPr>
            <a:spLocks noGrp="1"/>
          </p:cNvSpPr>
          <p:nvPr>
            <p:ph type="body" sz="quarter" idx="1"/>
          </p:nvPr>
        </p:nvSpPr>
        <p:spPr>
          <a:prstGeom prst="rect">
            <a:avLst/>
          </a:prstGeom>
        </p:spPr>
        <p:txBody>
          <a:bodyPr/>
          <a:lstStyle>
            <a:lvl1pPr>
              <a:lnSpc>
                <a:spcPct val="100000"/>
              </a:lnSpc>
              <a:defRPr sz="1200">
                <a:latin typeface="Avenir Book"/>
                <a:ea typeface="Avenir Book"/>
                <a:cs typeface="Avenir Book"/>
                <a:sym typeface="Avenir Book"/>
              </a:defRPr>
            </a:lvl1pPr>
          </a:lstStyle>
          <a:p>
            <a:pPr lvl="0">
              <a:defRPr sz="1800"/>
            </a:pPr>
            <a:r>
              <a:rPr sz="1200"/>
              <a:t>On a Mac, the plugin looks like a bar that lists the functions of Mendeley. You can move this bar wherever you like, or you can hide it. If it ever accidentally disappears, don’t worry. Go to View, then Toolbars, and click ‘Mendeley Toolbar’ to make it re-appear. In Windows the plugin looks a little bit different, as you can see below. You can find it under the ‘References’ tab and the toolbar is integrated into the ribbon.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prstGeom prst="rect">
            <a:avLst/>
          </a:prstGeom>
        </p:spPr>
        <p:txBody>
          <a:bodyPr/>
          <a:lstStyle/>
          <a:p>
            <a:pPr lvl="0"/>
            <a:endParaRPr/>
          </a:p>
        </p:txBody>
      </p:sp>
      <p:sp>
        <p:nvSpPr>
          <p:cNvPr id="275" name="Shape 275"/>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Now imagine you’re working on your own research in Word. When you’re ready to add a citation to your paragraph, click ‘Insert or Edit Citation’. A new window will pop up. Simply type in the name of the author, part of the title, or the year, and Mendeley will show you a list of matches. You can also click ‘Go to Mendeley’ to pick an article from your library. Now click ‘OK’ to add the citation in Word, and it will appear.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prstGeom prst="rect">
            <a:avLst/>
          </a:prstGeom>
        </p:spPr>
        <p:txBody>
          <a:bodyPr/>
          <a:lstStyle/>
          <a:p>
            <a:pPr lvl="0"/>
            <a:endParaRPr/>
          </a:p>
        </p:txBody>
      </p:sp>
      <p:sp>
        <p:nvSpPr>
          <p:cNvPr id="283" name="Shape 283"/>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When you have finished your work, and you’re ready to add the bibliography, click ‘Insert bibliography’ in the Mendeley toolbar. Mendeley will then generate your bibliography for you instantly. You know how some journals may ask for different citation styles than others? Well, gone are the days of manually rewriting your bibliography. Change all of your citations and your bibliography with the click of button, by picking a different style from the drop down menu.</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prstGeom prst="rect">
            <a:avLst/>
          </a:prstGeom>
        </p:spPr>
        <p:txBody>
          <a:bodyPr/>
          <a:lstStyle/>
          <a:p>
            <a:pPr lvl="0"/>
            <a:endParaRPr/>
          </a:p>
        </p:txBody>
      </p:sp>
      <p:sp>
        <p:nvSpPr>
          <p:cNvPr id="289" name="Shape 289"/>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What makes Mendeley unique, is the ways in which you can collaborate with colleagues and friends, and discover new research. Share papers, make notes on the same articles, and meet new researchers in your field. Collaboration is a key component of research.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prstGeom prst="rect">
            <a:avLst/>
          </a:prstGeom>
        </p:spPr>
        <p:txBody>
          <a:bodyPr/>
          <a:lstStyle/>
          <a:p>
            <a:pPr lvl="0"/>
            <a:endParaRPr/>
          </a:p>
        </p:txBody>
      </p:sp>
      <p:sp>
        <p:nvSpPr>
          <p:cNvPr id="295" name="Shape 295"/>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Mendeley Groups help you connect to people and share references. There are three types of groups: Private, Invitate-Only and Open Public Groups. You can create and manage groups in Mendeley Desktop as well as online at mendeley.com. Add documents to a group by dragging and dropping them into the group folder.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pPr lvl="0"/>
            <a:endParaRPr/>
          </a:p>
        </p:txBody>
      </p:sp>
      <p:sp>
        <p:nvSpPr>
          <p:cNvPr id="86" name="Shape 86"/>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So, what is Mendeley exactly? Mendeley is free academic software that is available on all major platforms and in all modern browsers. That means you can use Mendeley on your Mac, on your PC, or in Linux. Mendeley offers you a desktop application that you run on your computer, a web library for when you’re not at your own computer, and an iOS application, so you can work on the go. We’ll see how the desktop and web components work together in a couple of slides.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prstGeom prst="rect">
            <a:avLst/>
          </a:prstGeom>
        </p:spPr>
        <p:txBody>
          <a:bodyPr/>
          <a:lstStyle/>
          <a:p>
            <a:pPr lvl="0"/>
            <a:endParaRPr/>
          </a:p>
        </p:txBody>
      </p:sp>
      <p:sp>
        <p:nvSpPr>
          <p:cNvPr id="301" name="Shape 301"/>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Private groups are, well, private. They cannot be found on the Mendeley Groups page, and no-one on the network knows they exist or who is in them. Except for the owner and invited members of the group. The owner must invite people to join, and members must accept to join the group. These groups are perfect for collaboration, because you can share full text documents and collaborate on research. You can only invite a limited number of members to join a private group.</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prstGeom prst="rect">
            <a:avLst/>
          </a:prstGeom>
        </p:spPr>
        <p:txBody>
          <a:bodyPr/>
          <a:lstStyle/>
          <a:p>
            <a:pPr lvl="0"/>
            <a:endParaRPr/>
          </a:p>
        </p:txBody>
      </p:sp>
      <p:sp>
        <p:nvSpPr>
          <p:cNvPr id="308" name="Shape 308"/>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When you’re a member of a private Mendeley Group, you can view the full text of papers, and collaboratively annotate and highlight documents. Mendeley automatically assigns a different color to each collaborator, so it’s easy to see who highlighted what, and who made which annotation. After you’ve worked on a paper, be sure to click ‘sync’ in your Mendeley library, so that your changes are sent back to the server for your fellow group members to see.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prstGeom prst="rect">
            <a:avLst/>
          </a:prstGeom>
        </p:spPr>
        <p:txBody>
          <a:bodyPr/>
          <a:lstStyle/>
          <a:p>
            <a:pPr lvl="0"/>
            <a:endParaRPr/>
          </a:p>
        </p:txBody>
      </p:sp>
      <p:sp>
        <p:nvSpPr>
          <p:cNvPr id="314" name="Shape 314"/>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Now looking at the other types of groups, if you go back to our website, you can search the groups page for public groups that interest you. You can also create and manage your groups online. Both invite-only and open public groups are searchable on Mendeley web.</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noRot="1" noChangeAspect="1"/>
          </p:cNvSpPr>
          <p:nvPr>
            <p:ph type="sldImg"/>
          </p:nvPr>
        </p:nvSpPr>
        <p:spPr>
          <a:prstGeom prst="rect">
            <a:avLst/>
          </a:prstGeom>
        </p:spPr>
        <p:txBody>
          <a:bodyPr/>
          <a:lstStyle/>
          <a:p>
            <a:pPr lvl="0"/>
            <a:endParaRPr/>
          </a:p>
        </p:txBody>
      </p:sp>
      <p:sp>
        <p:nvSpPr>
          <p:cNvPr id="320" name="Shape 320"/>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Not sure yet what you’re looking for? No problem! Mendeley lets you browse popular groups by discipline, so you can discover new groups you might not have come across before. With over 100,000 public groups created, we’re sure you’ll find something that interests you.</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noRot="1" noChangeAspect="1"/>
          </p:cNvSpPr>
          <p:nvPr>
            <p:ph type="sldImg"/>
          </p:nvPr>
        </p:nvSpPr>
        <p:spPr>
          <a:prstGeom prst="rect">
            <a:avLst/>
          </a:prstGeom>
        </p:spPr>
        <p:txBody>
          <a:bodyPr/>
          <a:lstStyle/>
          <a:p>
            <a:pPr lvl="0"/>
            <a:endParaRPr/>
          </a:p>
        </p:txBody>
      </p:sp>
      <p:sp>
        <p:nvSpPr>
          <p:cNvPr id="327" name="Shape 327"/>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When you sign up for your Mendeley account, you are automatically creating a researcher profile on Mendeley Web. This profile allows you to showcase your research, receive statistics on your publications, and connect with other researchers and colleagues, for example by ‘Following’ them on Mendeley. Following other researchers of interest on Mendeley allows you to keep track of their academic developments on Mendeley and enables you to engage and network with like-minded researchers.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prstGeom prst="rect">
            <a:avLst/>
          </a:prstGeom>
        </p:spPr>
        <p:txBody>
          <a:bodyPr/>
          <a:lstStyle/>
          <a:p>
            <a:pPr lvl="0"/>
            <a:endParaRPr/>
          </a:p>
        </p:txBody>
      </p:sp>
      <p:sp>
        <p:nvSpPr>
          <p:cNvPr id="336" name="Shape 336"/>
          <p:cNvSpPr>
            <a:spLocks noGrp="1"/>
          </p:cNvSpPr>
          <p:nvPr>
            <p:ph type="body" sz="quarter" idx="1"/>
          </p:nvPr>
        </p:nvSpPr>
        <p:spPr>
          <a:prstGeom prst="rect">
            <a:avLst/>
          </a:prstGeom>
        </p:spPr>
        <p:txBody>
          <a:bodyPr/>
          <a:lstStyle>
            <a:lvl1pPr>
              <a:lnSpc>
                <a:spcPct val="125000"/>
              </a:lnSpc>
              <a:defRPr sz="1200">
                <a:latin typeface="Avenir Book"/>
                <a:ea typeface="Avenir Book"/>
                <a:cs typeface="Avenir Book"/>
                <a:sym typeface="Avenir Book"/>
              </a:defRPr>
            </a:lvl1pPr>
          </a:lstStyle>
          <a:p>
            <a:pPr lvl="0">
              <a:defRPr sz="1800"/>
            </a:pPr>
            <a:r>
              <a:rPr sz="1200"/>
              <a:t>You can find colleagues on Mendeley by doing a search in the “People” tab on Mendeley Web. You’ll see a list of results that match your search terms. Click ‘Follow’ to get regular updates about their work. You can change your settings so that people have to ask permission before they can follow you. Are your colleagues not on Mendeley yet? Why not send them an invitation, so you can collaborate on documents and share research with one another!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prstGeom prst="rect">
            <a:avLst/>
          </a:prstGeom>
        </p:spPr>
        <p:txBody>
          <a:bodyPr/>
          <a:lstStyle/>
          <a:p>
            <a:pPr lvl="0"/>
            <a:endParaRPr/>
          </a:p>
        </p:txBody>
      </p:sp>
      <p:sp>
        <p:nvSpPr>
          <p:cNvPr id="342" name="Shape 342"/>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As I mentioned before, Mendeley is a great way to discover new research, get recommendations, and to see the impact of articles on the research community. Let me show you how Mendeley can help!</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prstGeom prst="rect">
            <a:avLst/>
          </a:prstGeom>
        </p:spPr>
        <p:txBody>
          <a:bodyPr/>
          <a:lstStyle/>
          <a:p>
            <a:pPr lvl="0"/>
            <a:endParaRPr/>
          </a:p>
        </p:txBody>
      </p:sp>
      <p:sp>
        <p:nvSpPr>
          <p:cNvPr id="353" name="Shape 353"/>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Mendeley’s research catalog is an ever growing crowd sourced database of metadata anonymously aggregated from all the uploaded documents from all Mendeley users. As such, with over 500 million documents uploaded to Mendeley, the size and breadth of information available in our research catalog is impressive. You can search the research catalog from within Mendeley desktop by selecting the “Literature Search” option in the left-pane. You can easily look at each of the reference results and save those which interest you to your library. If the full-text is available, you’ll notice a small icon indicating that it is downloadable.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prstGeom prst="rect">
            <a:avLst/>
          </a:prstGeom>
        </p:spPr>
        <p:txBody>
          <a:bodyPr/>
          <a:lstStyle/>
          <a:p>
            <a:pPr lvl="0"/>
            <a:endParaRPr/>
          </a:p>
        </p:txBody>
      </p:sp>
      <p:sp>
        <p:nvSpPr>
          <p:cNvPr id="359" name="Shape 359"/>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You can search the catalog online as well, or browse by discipline. You will notice that the search results will indicate the number of Mendeley readers that entry has, giving you a sense of its popularity. The first article listed here in the screenshot, titled ‘How To Choose a Good Scientific Problem’ has been read by more than 50,000 people on Mendeley. Let’s click on that entry and see what the article level view provides us.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pPr lvl="0"/>
            <a:endParaRPr/>
          </a:p>
        </p:txBody>
      </p:sp>
      <p:sp>
        <p:nvSpPr>
          <p:cNvPr id="370" name="Shape 370"/>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When you click on a paper title on the Mendeley website, you are taken to a page like this, where you can see a pdf preview of the paper if it’s available. Add the article to your library with one click, if it’s freely available. We do our best to partner with publishers to make as many PDFs available as possible, so this option is available for some but not all papers. If you can’t find the full article directly, Mendeley will link to other locations, or help you find it in the various databases to which your institution is subscribed.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pPr lvl="0"/>
            <a:endParaRPr/>
          </a:p>
        </p:txBody>
      </p:sp>
      <p:sp>
        <p:nvSpPr>
          <p:cNvPr id="92" name="Shape 92"/>
          <p:cNvSpPr>
            <a:spLocks noGrp="1"/>
          </p:cNvSpPr>
          <p:nvPr>
            <p:ph type="body" sz="quarter" idx="1"/>
          </p:nvPr>
        </p:nvSpPr>
        <p:spPr>
          <a:prstGeom prst="rect">
            <a:avLst/>
          </a:prstGeom>
        </p:spPr>
        <p:txBody>
          <a:bodyPr/>
          <a:lstStyle>
            <a:lvl1pPr>
              <a:lnSpc>
                <a:spcPct val="100000"/>
              </a:lnSpc>
              <a:defRPr sz="1200">
                <a:latin typeface="Avenir Book"/>
                <a:ea typeface="Avenir Book"/>
                <a:cs typeface="Avenir Book"/>
                <a:sym typeface="Avenir Book"/>
              </a:defRPr>
            </a:lvl1pPr>
          </a:lstStyle>
          <a:p>
            <a:pPr lvl="0">
              <a:defRPr sz="1800"/>
            </a:pPr>
            <a:r>
              <a:rPr sz="1200"/>
              <a:t>First thing you need to do is visit mendeley.com, sign up and download the application. Once ready, it’s time for you to start setting up your Mendeley library.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prstGeom prst="rect">
            <a:avLst/>
          </a:prstGeom>
        </p:spPr>
        <p:txBody>
          <a:bodyPr/>
          <a:lstStyle/>
          <a:p>
            <a:pPr lvl="0"/>
            <a:endParaRPr/>
          </a:p>
        </p:txBody>
      </p:sp>
      <p:sp>
        <p:nvSpPr>
          <p:cNvPr id="376" name="Shape 376"/>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We’ve covered a lot of ground in this presentation. Let me just go over a few of the ways that you can keep informed of our current and future developments.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prstGeom prst="rect">
            <a:avLst/>
          </a:prstGeom>
        </p:spPr>
        <p:txBody>
          <a:bodyPr/>
          <a:lstStyle/>
          <a:p>
            <a:pPr lvl="0"/>
            <a:endParaRPr/>
          </a:p>
        </p:txBody>
      </p:sp>
      <p:sp>
        <p:nvSpPr>
          <p:cNvPr id="390" name="Shape 390"/>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If you’d like to stay up to date with new developments in Mendeley, or if you’d like to learn new tips, you can stay connected by visiting our blog at blog.mendeley.com. If you’d like to learn more about specific features of Mendeley.com, check out our resource center online at resources.mendeley.com. You can also connect with us on Facebook, Twitter, and see our photos on Flickr.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prstGeom prst="rect">
            <a:avLst/>
          </a:prstGeom>
        </p:spPr>
        <p:txBody>
          <a:bodyPr/>
          <a:lstStyle/>
          <a:p>
            <a:pPr lvl="0"/>
            <a:endParaRPr/>
          </a:p>
        </p:txBody>
      </p:sp>
      <p:sp>
        <p:nvSpPr>
          <p:cNvPr id="396" name="Shape 396"/>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We’ve come to the end of this presentation. I really hope you’re excited about getting started with Mendeley.</a:t>
            </a:r>
          </a:p>
          <a:p>
            <a:pPr lvl="0">
              <a:lnSpc>
                <a:spcPct val="100000"/>
              </a:lnSpc>
              <a:defRPr sz="1800"/>
            </a:pPr>
            <a:r>
              <a:rPr sz="1200">
                <a:latin typeface="Calibri"/>
                <a:ea typeface="Calibri"/>
                <a:cs typeface="Calibri"/>
                <a:sym typeface="Calibri"/>
              </a:rPr>
              <a:t>Thank you for your attention and welcome to Mendeley!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pPr lvl="0"/>
            <a:endParaRPr/>
          </a:p>
        </p:txBody>
      </p:sp>
      <p:sp>
        <p:nvSpPr>
          <p:cNvPr id="97" name="Shape 97"/>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This is what your Desktop Library looks like. The desktop is divided into three panes. They follow a workflow hierarchy from left-to-right. Any activity in the left pane affects the display of content in the center pane. And any activity in the center pane is reflected in the right-hand pane, the document details pane.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prstGeom prst="rect">
            <a:avLst/>
          </a:prstGeom>
        </p:spPr>
        <p:txBody>
          <a:bodyPr/>
          <a:lstStyle/>
          <a:p>
            <a:pPr lvl="0"/>
            <a:endParaRPr/>
          </a:p>
        </p:txBody>
      </p:sp>
      <p:sp>
        <p:nvSpPr>
          <p:cNvPr id="104" name="Shape 104"/>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The left hand pane is your top level library overview. There are a few default folders or collections. These include All Documents, Recently added, favorites, Needs review, My publications and unsorted. You can create your own folders and subfolders. You will also see other options in this panel that relate to groups that you have either created or joined. I’ll get to the groups and collaboration aspects of Mendeley later on in this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pPr lvl="0"/>
            <a:endParaRPr/>
          </a:p>
        </p:txBody>
      </p:sp>
      <p:sp>
        <p:nvSpPr>
          <p:cNvPr id="110" name="Shape 110"/>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The center pane shows the reference list for whichever folder you selected in the left hand panel. There are a few functional elements here that I’ll explain shortly.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prstGeom prst="rect">
            <a:avLst/>
          </a:prstGeom>
        </p:spPr>
        <p:txBody>
          <a:bodyPr/>
          <a:lstStyle/>
          <a:p>
            <a:pPr lvl="0"/>
            <a:endParaRPr/>
          </a:p>
        </p:txBody>
      </p:sp>
      <p:sp>
        <p:nvSpPr>
          <p:cNvPr id="116" name="Shape 116"/>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The right-hand side pane is where you will see the document details related to the references selected in the middle pane.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pPr lvl="0"/>
            <a:endParaRPr/>
          </a:p>
        </p:txBody>
      </p:sp>
      <p:sp>
        <p:nvSpPr>
          <p:cNvPr id="123" name="Shape 123"/>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Mendeley makes it easy to add documents. The simplest way is to drag and drop a file right into Mendeley.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9" name="Shape 9"/>
          <p:cNvSpPr/>
          <p:nvPr/>
        </p:nvSpPr>
        <p:spPr>
          <a:xfrm>
            <a:off x="-2" y="6565693"/>
            <a:ext cx="9212388" cy="302077"/>
          </a:xfrm>
          <a:prstGeom prst="rect">
            <a:avLst/>
          </a:prstGeom>
          <a:solidFill>
            <a:srgbClr val="880F19"/>
          </a:solidFill>
          <a:ln w="12700">
            <a:miter lim="400000"/>
          </a:ln>
        </p:spPr>
        <p:txBody>
          <a:bodyPr lIns="0" tIns="0" rIns="0" bIns="0" anchor="ctr"/>
          <a:lstStyle/>
          <a:p>
            <a:pPr lvl="0" algn="ctr">
              <a:defRPr>
                <a:solidFill>
                  <a:srgbClr val="791223"/>
                </a:solidFill>
              </a:defRPr>
            </a:pPr>
            <a:endParaRPr/>
          </a:p>
        </p:txBody>
      </p:sp>
      <p:pic>
        <p:nvPicPr>
          <p:cNvPr id="10" name="image1.png" descr="Logo-01.png"/>
          <p:cNvPicPr/>
          <p:nvPr/>
        </p:nvPicPr>
        <p:blipFill>
          <a:blip r:embed="rId2" cstate="print">
            <a:extLst/>
          </a:blip>
          <a:stretch>
            <a:fillRect/>
          </a:stretch>
        </p:blipFill>
        <p:spPr>
          <a:xfrm>
            <a:off x="6877538" y="181429"/>
            <a:ext cx="2119875" cy="418088"/>
          </a:xfrm>
          <a:prstGeom prst="rect">
            <a:avLst/>
          </a:prstGeom>
          <a:ln w="12700">
            <a:miter lim="400000"/>
          </a:ln>
        </p:spPr>
      </p:pic>
      <p:pic>
        <p:nvPicPr>
          <p:cNvPr id="11" name="image2.jpg" descr="hex-w.jpg"/>
          <p:cNvPicPr/>
          <p:nvPr/>
        </p:nvPicPr>
        <p:blipFill>
          <a:blip r:embed="rId3" cstate="print">
            <a:extLst/>
          </a:blip>
          <a:stretch>
            <a:fillRect/>
          </a:stretch>
        </p:blipFill>
        <p:spPr>
          <a:xfrm>
            <a:off x="9770" y="1445847"/>
            <a:ext cx="2286001" cy="2286001"/>
          </a:xfrm>
          <a:prstGeom prst="rect">
            <a:avLst/>
          </a:prstGeom>
          <a:ln w="12700">
            <a:miter lim="400000"/>
          </a:ln>
        </p:spPr>
      </p:pic>
      <p:sp>
        <p:nvSpPr>
          <p:cNvPr id="12" name="Shape 12"/>
          <p:cNvSpPr/>
          <p:nvPr/>
        </p:nvSpPr>
        <p:spPr>
          <a:xfrm>
            <a:off x="0" y="1"/>
            <a:ext cx="9144000" cy="1445845"/>
          </a:xfrm>
          <a:prstGeom prst="rect">
            <a:avLst/>
          </a:prstGeom>
          <a:solidFill>
            <a:srgbClr val="880F19"/>
          </a:solidFill>
          <a:ln w="12700">
            <a:miter lim="400000"/>
          </a:ln>
        </p:spPr>
        <p:txBody>
          <a:bodyPr lIns="0" tIns="0" rIns="0" bIns="0" anchor="ctr"/>
          <a:lstStyle/>
          <a:p>
            <a:pPr lvl="0" algn="ctr">
              <a:defRPr>
                <a:solidFill>
                  <a:srgbClr val="791223"/>
                </a:solidFill>
              </a:defRPr>
            </a:pPr>
            <a:endParaRPr/>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a:pPr lvl="0"/>
              <a:t>‹#›</a:t>
            </a:fld>
            <a:endParaRPr/>
          </a:p>
        </p:txBody>
      </p:sp>
      <p:pic>
        <p:nvPicPr>
          <p:cNvPr id="14" name="image3.png" descr="Logo-01.png"/>
          <p:cNvPicPr/>
          <p:nvPr/>
        </p:nvPicPr>
        <p:blipFill>
          <a:blip r:embed="rId4" cstate="print">
            <a:extLst/>
          </a:blip>
          <a:stretch>
            <a:fillRect/>
          </a:stretch>
        </p:blipFill>
        <p:spPr>
          <a:xfrm>
            <a:off x="5636845" y="462653"/>
            <a:ext cx="3154771" cy="611260"/>
          </a:xfrm>
          <a:prstGeom prst="rect">
            <a:avLst/>
          </a:prstGeom>
          <a:ln w="12700">
            <a:miter lim="400000"/>
          </a:ln>
        </p:spPr>
      </p:pic>
      <p:sp>
        <p:nvSpPr>
          <p:cNvPr id="15" name="Shape 15"/>
          <p:cNvSpPr>
            <a:spLocks noGrp="1"/>
          </p:cNvSpPr>
          <p:nvPr>
            <p:ph type="title"/>
          </p:nvPr>
        </p:nvSpPr>
        <p:spPr>
          <a:xfrm>
            <a:off x="457200" y="1270322"/>
            <a:ext cx="8229600" cy="2465917"/>
          </a:xfrm>
          <a:prstGeom prst="rect">
            <a:avLst/>
          </a:prstGeom>
        </p:spPr>
        <p:txBody>
          <a:bodyPr/>
          <a:lstStyle/>
          <a:p>
            <a:pPr lvl="0">
              <a:defRPr sz="1800">
                <a:solidFill>
                  <a:srgbClr val="000000"/>
                </a:solidFill>
              </a:defRPr>
            </a:pPr>
            <a:r>
              <a:rPr sz="4000">
                <a:solidFill>
                  <a:srgbClr val="1E1E1E"/>
                </a:solidFill>
              </a:rPr>
              <a:t>Title Text</a:t>
            </a:r>
          </a:p>
        </p:txBody>
      </p:sp>
      <p:sp>
        <p:nvSpPr>
          <p:cNvPr id="16" name="Shape 16"/>
          <p:cNvSpPr>
            <a:spLocks noGrp="1"/>
          </p:cNvSpPr>
          <p:nvPr>
            <p:ph type="body" idx="1"/>
          </p:nvPr>
        </p:nvSpPr>
        <p:spPr>
          <a:xfrm>
            <a:off x="457200" y="3751374"/>
            <a:ext cx="8229600" cy="2606437"/>
          </a:xfrm>
          <a:prstGeom prst="rect">
            <a:avLst/>
          </a:prstGeom>
        </p:spPr>
        <p:txBody>
          <a:bodyPr/>
          <a:lstStyle>
            <a:lvl1pPr marL="0" indent="0">
              <a:spcBef>
                <a:spcPts val="600"/>
              </a:spcBef>
              <a:buSzTx/>
              <a:buFontTx/>
              <a:buNone/>
              <a:defRPr sz="2700">
                <a:solidFill>
                  <a:srgbClr val="8F8F8F"/>
                </a:solidFill>
              </a:defRPr>
            </a:lvl1pPr>
            <a:lvl2pPr marL="0" indent="457200">
              <a:spcBef>
                <a:spcPts val="600"/>
              </a:spcBef>
              <a:buSzTx/>
              <a:buFontTx/>
              <a:buNone/>
              <a:defRPr sz="2700">
                <a:solidFill>
                  <a:srgbClr val="8F8F8F"/>
                </a:solidFill>
              </a:defRPr>
            </a:lvl2pPr>
            <a:lvl3pPr marL="0" indent="914400">
              <a:spcBef>
                <a:spcPts val="600"/>
              </a:spcBef>
              <a:buSzTx/>
              <a:buFontTx/>
              <a:buNone/>
              <a:defRPr sz="2700">
                <a:solidFill>
                  <a:srgbClr val="8F8F8F"/>
                </a:solidFill>
              </a:defRPr>
            </a:lvl3pPr>
            <a:lvl4pPr marL="0" indent="1371600">
              <a:spcBef>
                <a:spcPts val="600"/>
              </a:spcBef>
              <a:buSzTx/>
              <a:buFontTx/>
              <a:buNone/>
              <a:defRPr sz="2700">
                <a:solidFill>
                  <a:srgbClr val="8F8F8F"/>
                </a:solidFill>
              </a:defRPr>
            </a:lvl4pPr>
            <a:lvl5pPr marL="0" indent="1828800">
              <a:spcBef>
                <a:spcPts val="600"/>
              </a:spcBef>
              <a:buSzTx/>
              <a:buFontTx/>
              <a:buNone/>
              <a:defRPr sz="2700">
                <a:solidFill>
                  <a:srgbClr val="8F8F8F"/>
                </a:solidFill>
              </a:defRPr>
            </a:lvl5pPr>
          </a:lstStyle>
          <a:p>
            <a:pPr lvl="0">
              <a:defRPr sz="1800">
                <a:solidFill>
                  <a:srgbClr val="000000"/>
                </a:solidFill>
              </a:defRPr>
            </a:pPr>
            <a:r>
              <a:rPr sz="2700">
                <a:solidFill>
                  <a:srgbClr val="8F8F8F"/>
                </a:solidFill>
              </a:rPr>
              <a:t>Body Level One</a:t>
            </a:r>
          </a:p>
          <a:p>
            <a:pPr lvl="1">
              <a:defRPr sz="1800">
                <a:solidFill>
                  <a:srgbClr val="000000"/>
                </a:solidFill>
              </a:defRPr>
            </a:pPr>
            <a:r>
              <a:rPr sz="2700">
                <a:solidFill>
                  <a:srgbClr val="8F8F8F"/>
                </a:solidFill>
              </a:rPr>
              <a:t>Body Level Two</a:t>
            </a:r>
          </a:p>
          <a:p>
            <a:pPr lvl="2">
              <a:defRPr sz="1800">
                <a:solidFill>
                  <a:srgbClr val="000000"/>
                </a:solidFill>
              </a:defRPr>
            </a:pPr>
            <a:r>
              <a:rPr sz="2700">
                <a:solidFill>
                  <a:srgbClr val="8F8F8F"/>
                </a:solidFill>
              </a:rPr>
              <a:t>Body Level Three</a:t>
            </a:r>
          </a:p>
          <a:p>
            <a:pPr lvl="3">
              <a:defRPr sz="1800">
                <a:solidFill>
                  <a:srgbClr val="000000"/>
                </a:solidFill>
              </a:defRPr>
            </a:pPr>
            <a:r>
              <a:rPr sz="2700">
                <a:solidFill>
                  <a:srgbClr val="8F8F8F"/>
                </a:solidFill>
              </a:rPr>
              <a:t>Body Level Four</a:t>
            </a:r>
          </a:p>
          <a:p>
            <a:pPr lvl="4">
              <a:defRPr sz="1800">
                <a:solidFill>
                  <a:srgbClr val="000000"/>
                </a:solidFill>
              </a:defRPr>
            </a:pPr>
            <a:r>
              <a:rPr sz="2700">
                <a:solidFill>
                  <a:srgbClr val="8F8F8F"/>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19" name="Shape 19"/>
          <p:cNvSpPr>
            <a:spLocks noGrp="1"/>
          </p:cNvSpPr>
          <p:nvPr>
            <p:ph type="body" idx="1"/>
          </p:nvPr>
        </p:nvSpPr>
        <p:spPr>
          <a:prstGeom prst="rect">
            <a:avLst/>
          </a:prstGeom>
        </p:spPr>
        <p:txBody>
          <a:bodyPr/>
          <a:lstStyle/>
          <a:p>
            <a:pPr lvl="0">
              <a:defRPr>
                <a:solidFill>
                  <a:srgbClr val="000000"/>
                </a:solidFill>
              </a:defRPr>
            </a:pPr>
            <a:r>
              <a:rPr>
                <a:solidFill>
                  <a:srgbClr val="1E1E1E"/>
                </a:solidFill>
              </a:rPr>
              <a:t>Body Level One</a:t>
            </a:r>
          </a:p>
          <a:p>
            <a:pPr lvl="1">
              <a:defRPr>
                <a:solidFill>
                  <a:srgbClr val="000000"/>
                </a:solidFill>
              </a:defRPr>
            </a:pPr>
            <a:r>
              <a:rPr>
                <a:solidFill>
                  <a:srgbClr val="1E1E1E"/>
                </a:solidFill>
              </a:rPr>
              <a:t>Body Level Two</a:t>
            </a:r>
          </a:p>
          <a:p>
            <a:pPr lvl="2">
              <a:defRPr>
                <a:solidFill>
                  <a:srgbClr val="000000"/>
                </a:solidFill>
              </a:defRPr>
            </a:pPr>
            <a:r>
              <a:rPr>
                <a:solidFill>
                  <a:srgbClr val="1E1E1E"/>
                </a:solidFill>
              </a:rPr>
              <a:t>Body Level Three</a:t>
            </a:r>
          </a:p>
          <a:p>
            <a:pPr lvl="3">
              <a:defRPr>
                <a:solidFill>
                  <a:srgbClr val="000000"/>
                </a:solidFill>
              </a:defRPr>
            </a:pPr>
            <a:r>
              <a:rPr>
                <a:solidFill>
                  <a:srgbClr val="1E1E1E"/>
                </a:solidFill>
              </a:rPr>
              <a:t>Body Level Four</a:t>
            </a:r>
          </a:p>
          <a:p>
            <a:pPr lvl="4">
              <a:defRPr>
                <a:solidFill>
                  <a:srgbClr val="000000"/>
                </a:solidFill>
              </a:defRPr>
            </a:pPr>
            <a:r>
              <a:rPr>
                <a:solidFill>
                  <a:srgbClr val="1E1E1E"/>
                </a:solidFill>
              </a:rPr>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2" name="Shape 22"/>
          <p:cNvSpPr/>
          <p:nvPr/>
        </p:nvSpPr>
        <p:spPr>
          <a:xfrm>
            <a:off x="-2" y="6565693"/>
            <a:ext cx="9212388" cy="302077"/>
          </a:xfrm>
          <a:prstGeom prst="rect">
            <a:avLst/>
          </a:prstGeom>
          <a:solidFill>
            <a:srgbClr val="880F19"/>
          </a:solidFill>
          <a:ln w="12700">
            <a:miter lim="400000"/>
          </a:ln>
        </p:spPr>
        <p:txBody>
          <a:bodyPr lIns="0" tIns="0" rIns="0" bIns="0" anchor="ctr"/>
          <a:lstStyle/>
          <a:p>
            <a:pPr lvl="0" algn="ctr">
              <a:defRPr>
                <a:solidFill>
                  <a:srgbClr val="791223"/>
                </a:solidFill>
              </a:defRPr>
            </a:pPr>
            <a:endParaRPr/>
          </a:p>
        </p:txBody>
      </p:sp>
      <p:pic>
        <p:nvPicPr>
          <p:cNvPr id="23" name="image1.png" descr="Logo-01.png"/>
          <p:cNvPicPr/>
          <p:nvPr/>
        </p:nvPicPr>
        <p:blipFill>
          <a:blip r:embed="rId2" cstate="print">
            <a:extLst/>
          </a:blip>
          <a:stretch>
            <a:fillRect/>
          </a:stretch>
        </p:blipFill>
        <p:spPr>
          <a:xfrm>
            <a:off x="6877538" y="181429"/>
            <a:ext cx="2119875" cy="418088"/>
          </a:xfrm>
          <a:prstGeom prst="rect">
            <a:avLst/>
          </a:prstGeom>
          <a:ln w="12700">
            <a:miter lim="400000"/>
          </a:ln>
        </p:spPr>
      </p:pic>
      <p:pic>
        <p:nvPicPr>
          <p:cNvPr id="24" name="image2.jpg" descr="hex-w.jpg"/>
          <p:cNvPicPr/>
          <p:nvPr/>
        </p:nvPicPr>
        <p:blipFill>
          <a:blip r:embed="rId3" cstate="print">
            <a:extLst/>
          </a:blip>
          <a:stretch>
            <a:fillRect/>
          </a:stretch>
        </p:blipFill>
        <p:spPr>
          <a:xfrm>
            <a:off x="0" y="0"/>
            <a:ext cx="2359402" cy="2359402"/>
          </a:xfrm>
          <a:prstGeom prst="rect">
            <a:avLst/>
          </a:prstGeom>
          <a:ln w="12700">
            <a:miter lim="400000"/>
          </a:ln>
        </p:spPr>
      </p:pic>
      <p:sp>
        <p:nvSpPr>
          <p:cNvPr id="25" name="Shape 2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26" name="Shape 26"/>
          <p:cNvSpPr>
            <a:spLocks noGrp="1"/>
          </p:cNvSpPr>
          <p:nvPr>
            <p:ph type="title"/>
          </p:nvPr>
        </p:nvSpPr>
        <p:spPr>
          <a:xfrm>
            <a:off x="457200" y="977251"/>
            <a:ext cx="8229600" cy="2465918"/>
          </a:xfrm>
          <a:prstGeom prst="rect">
            <a:avLst/>
          </a:prstGeom>
        </p:spPr>
        <p:txBody>
          <a:bodyPr/>
          <a:lstStyle/>
          <a:p>
            <a:pPr lvl="0">
              <a:defRPr sz="1800">
                <a:solidFill>
                  <a:srgbClr val="000000"/>
                </a:solidFill>
              </a:defRPr>
            </a:pPr>
            <a:r>
              <a:rPr sz="4000">
                <a:solidFill>
                  <a:srgbClr val="1E1E1E"/>
                </a:solidFill>
              </a:rPr>
              <a:t>Title Text</a:t>
            </a:r>
          </a:p>
        </p:txBody>
      </p:sp>
      <p:sp>
        <p:nvSpPr>
          <p:cNvPr id="27" name="Shape 27"/>
          <p:cNvSpPr>
            <a:spLocks noGrp="1"/>
          </p:cNvSpPr>
          <p:nvPr>
            <p:ph type="body" idx="1"/>
          </p:nvPr>
        </p:nvSpPr>
        <p:spPr>
          <a:xfrm>
            <a:off x="457200" y="3448536"/>
            <a:ext cx="8229600" cy="2606436"/>
          </a:xfrm>
          <a:prstGeom prst="rect">
            <a:avLst/>
          </a:prstGeom>
        </p:spPr>
        <p:txBody>
          <a:bodyPr/>
          <a:lstStyle>
            <a:lvl1pPr marL="0" indent="0">
              <a:spcBef>
                <a:spcPts val="600"/>
              </a:spcBef>
              <a:buSzTx/>
              <a:buFontTx/>
              <a:buNone/>
              <a:defRPr sz="2700">
                <a:solidFill>
                  <a:srgbClr val="8F8F8F"/>
                </a:solidFill>
              </a:defRPr>
            </a:lvl1pPr>
            <a:lvl2pPr marL="0" indent="457200">
              <a:spcBef>
                <a:spcPts val="600"/>
              </a:spcBef>
              <a:buSzTx/>
              <a:buFontTx/>
              <a:buNone/>
              <a:defRPr sz="2700">
                <a:solidFill>
                  <a:srgbClr val="8F8F8F"/>
                </a:solidFill>
              </a:defRPr>
            </a:lvl2pPr>
            <a:lvl3pPr marL="0" indent="914400">
              <a:spcBef>
                <a:spcPts val="600"/>
              </a:spcBef>
              <a:buSzTx/>
              <a:buFontTx/>
              <a:buNone/>
              <a:defRPr sz="2700">
                <a:solidFill>
                  <a:srgbClr val="8F8F8F"/>
                </a:solidFill>
              </a:defRPr>
            </a:lvl3pPr>
            <a:lvl4pPr marL="0" indent="1371600">
              <a:spcBef>
                <a:spcPts val="600"/>
              </a:spcBef>
              <a:buSzTx/>
              <a:buFontTx/>
              <a:buNone/>
              <a:defRPr sz="2700">
                <a:solidFill>
                  <a:srgbClr val="8F8F8F"/>
                </a:solidFill>
              </a:defRPr>
            </a:lvl4pPr>
            <a:lvl5pPr marL="0" indent="1828800">
              <a:spcBef>
                <a:spcPts val="600"/>
              </a:spcBef>
              <a:buSzTx/>
              <a:buFontTx/>
              <a:buNone/>
              <a:defRPr sz="2700">
                <a:solidFill>
                  <a:srgbClr val="8F8F8F"/>
                </a:solidFill>
              </a:defRPr>
            </a:lvl5pPr>
          </a:lstStyle>
          <a:p>
            <a:pPr lvl="0">
              <a:defRPr sz="1800">
                <a:solidFill>
                  <a:srgbClr val="000000"/>
                </a:solidFill>
              </a:defRPr>
            </a:pPr>
            <a:r>
              <a:rPr sz="2700">
                <a:solidFill>
                  <a:srgbClr val="8F8F8F"/>
                </a:solidFill>
              </a:rPr>
              <a:t>Body Level One</a:t>
            </a:r>
          </a:p>
          <a:p>
            <a:pPr lvl="1">
              <a:defRPr sz="1800">
                <a:solidFill>
                  <a:srgbClr val="000000"/>
                </a:solidFill>
              </a:defRPr>
            </a:pPr>
            <a:r>
              <a:rPr sz="2700">
                <a:solidFill>
                  <a:srgbClr val="8F8F8F"/>
                </a:solidFill>
              </a:rPr>
              <a:t>Body Level Two</a:t>
            </a:r>
          </a:p>
          <a:p>
            <a:pPr lvl="2">
              <a:defRPr sz="1800">
                <a:solidFill>
                  <a:srgbClr val="000000"/>
                </a:solidFill>
              </a:defRPr>
            </a:pPr>
            <a:r>
              <a:rPr sz="2700">
                <a:solidFill>
                  <a:srgbClr val="8F8F8F"/>
                </a:solidFill>
              </a:rPr>
              <a:t>Body Level Three</a:t>
            </a:r>
          </a:p>
          <a:p>
            <a:pPr lvl="3">
              <a:defRPr sz="1800">
                <a:solidFill>
                  <a:srgbClr val="000000"/>
                </a:solidFill>
              </a:defRPr>
            </a:pPr>
            <a:r>
              <a:rPr sz="2700">
                <a:solidFill>
                  <a:srgbClr val="8F8F8F"/>
                </a:solidFill>
              </a:rPr>
              <a:t>Body Level Four</a:t>
            </a:r>
          </a:p>
          <a:p>
            <a:pPr lvl="4">
              <a:defRPr sz="1800">
                <a:solidFill>
                  <a:srgbClr val="000000"/>
                </a:solidFill>
              </a:defRPr>
            </a:pPr>
            <a:r>
              <a:rPr sz="2700">
                <a:solidFill>
                  <a:srgbClr val="8F8F8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9" name="Shape 29"/>
          <p:cNvSpPr/>
          <p:nvPr/>
        </p:nvSpPr>
        <p:spPr>
          <a:xfrm>
            <a:off x="-2" y="6565693"/>
            <a:ext cx="9212388" cy="302077"/>
          </a:xfrm>
          <a:prstGeom prst="rect">
            <a:avLst/>
          </a:prstGeom>
          <a:solidFill>
            <a:srgbClr val="880F19"/>
          </a:solidFill>
          <a:ln w="12700">
            <a:miter lim="400000"/>
          </a:ln>
        </p:spPr>
        <p:txBody>
          <a:bodyPr lIns="0" tIns="0" rIns="0" bIns="0" anchor="ctr"/>
          <a:lstStyle/>
          <a:p>
            <a:pPr lvl="0" algn="ctr">
              <a:defRPr>
                <a:solidFill>
                  <a:srgbClr val="791223"/>
                </a:solidFill>
              </a:defRPr>
            </a:pPr>
            <a:endParaRPr/>
          </a:p>
        </p:txBody>
      </p:sp>
      <p:pic>
        <p:nvPicPr>
          <p:cNvPr id="30" name="image1.png" descr="Logo-01.png"/>
          <p:cNvPicPr/>
          <p:nvPr/>
        </p:nvPicPr>
        <p:blipFill>
          <a:blip r:embed="rId2" cstate="print">
            <a:extLst/>
          </a:blip>
          <a:stretch>
            <a:fillRect/>
          </a:stretch>
        </p:blipFill>
        <p:spPr>
          <a:xfrm>
            <a:off x="6877538" y="181429"/>
            <a:ext cx="2119875" cy="418088"/>
          </a:xfrm>
          <a:prstGeom prst="rect">
            <a:avLst/>
          </a:prstGeom>
          <a:ln w="12700">
            <a:miter lim="400000"/>
          </a:ln>
        </p:spPr>
      </p:pic>
      <p:sp>
        <p:nvSpPr>
          <p:cNvPr id="31" name="Shape 31"/>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32" name="Shape 32"/>
          <p:cNvSpPr>
            <a:spLocks noGrp="1"/>
          </p:cNvSpPr>
          <p:nvPr>
            <p:ph type="body" idx="1"/>
          </p:nvPr>
        </p:nvSpPr>
        <p:spPr>
          <a:xfrm>
            <a:off x="457200" y="1417637"/>
            <a:ext cx="4040188" cy="757238"/>
          </a:xfrm>
          <a:prstGeom prst="rect">
            <a:avLst/>
          </a:prstGeom>
        </p:spPr>
        <p:txBody>
          <a:bodyPr anchor="b"/>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pPr lvl="0">
              <a:defRPr>
                <a:solidFill>
                  <a:srgbClr val="000000"/>
                </a:solidFill>
              </a:defRPr>
            </a:pPr>
            <a:r>
              <a:rPr>
                <a:solidFill>
                  <a:srgbClr val="1E1E1E"/>
                </a:solidFill>
              </a:rPr>
              <a:t>Body Level One</a:t>
            </a:r>
          </a:p>
          <a:p>
            <a:pPr lvl="1">
              <a:defRPr>
                <a:solidFill>
                  <a:srgbClr val="000000"/>
                </a:solidFill>
              </a:defRPr>
            </a:pPr>
            <a:r>
              <a:rPr>
                <a:solidFill>
                  <a:srgbClr val="1E1E1E"/>
                </a:solidFill>
              </a:rPr>
              <a:t>Body Level Two</a:t>
            </a:r>
          </a:p>
          <a:p>
            <a:pPr lvl="2">
              <a:defRPr>
                <a:solidFill>
                  <a:srgbClr val="000000"/>
                </a:solidFill>
              </a:defRPr>
            </a:pPr>
            <a:r>
              <a:rPr>
                <a:solidFill>
                  <a:srgbClr val="1E1E1E"/>
                </a:solidFill>
              </a:rPr>
              <a:t>Body Level Three</a:t>
            </a:r>
          </a:p>
          <a:p>
            <a:pPr lvl="3">
              <a:defRPr>
                <a:solidFill>
                  <a:srgbClr val="000000"/>
                </a:solidFill>
              </a:defRPr>
            </a:pPr>
            <a:r>
              <a:rPr>
                <a:solidFill>
                  <a:srgbClr val="1E1E1E"/>
                </a:solidFill>
              </a:rPr>
              <a:t>Body Level Four</a:t>
            </a:r>
          </a:p>
          <a:p>
            <a:pPr lvl="4">
              <a:defRPr>
                <a:solidFill>
                  <a:srgbClr val="000000"/>
                </a:solidFill>
              </a:defRPr>
            </a:pPr>
            <a:r>
              <a:rPr>
                <a:solidFill>
                  <a:srgbClr val="1E1E1E"/>
                </a:solidFill>
              </a:rPr>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5" name="Shape 35"/>
          <p:cNvSpPr/>
          <p:nvPr/>
        </p:nvSpPr>
        <p:spPr>
          <a:xfrm>
            <a:off x="-2" y="6565693"/>
            <a:ext cx="9212388" cy="302077"/>
          </a:xfrm>
          <a:prstGeom prst="rect">
            <a:avLst/>
          </a:prstGeom>
          <a:solidFill>
            <a:srgbClr val="880F19"/>
          </a:solidFill>
          <a:ln w="12700">
            <a:miter lim="400000"/>
          </a:ln>
        </p:spPr>
        <p:txBody>
          <a:bodyPr lIns="0" tIns="0" rIns="0" bIns="0" anchor="ctr"/>
          <a:lstStyle/>
          <a:p>
            <a:pPr lvl="0" algn="ctr">
              <a:defRPr>
                <a:solidFill>
                  <a:srgbClr val="791223"/>
                </a:solidFill>
              </a:defRPr>
            </a:pPr>
            <a:endParaRPr/>
          </a:p>
        </p:txBody>
      </p:sp>
      <p:pic>
        <p:nvPicPr>
          <p:cNvPr id="36" name="image1.png" descr="Logo-01.png"/>
          <p:cNvPicPr/>
          <p:nvPr/>
        </p:nvPicPr>
        <p:blipFill>
          <a:blip r:embed="rId2" cstate="print">
            <a:extLst/>
          </a:blip>
          <a:stretch>
            <a:fillRect/>
          </a:stretch>
        </p:blipFill>
        <p:spPr>
          <a:xfrm>
            <a:off x="6877538" y="181429"/>
            <a:ext cx="2119875" cy="418088"/>
          </a:xfrm>
          <a:prstGeom prst="rect">
            <a:avLst/>
          </a:prstGeom>
          <a:ln w="12700">
            <a:miter lim="400000"/>
          </a:ln>
        </p:spPr>
      </p:pic>
      <p:sp>
        <p:nvSpPr>
          <p:cNvPr id="37" name="Shape 37"/>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amp; Image">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41" name="Shape 41"/>
          <p:cNvSpPr>
            <a:spLocks noGrp="1"/>
          </p:cNvSpPr>
          <p:nvPr>
            <p:ph type="body" idx="1"/>
          </p:nvPr>
        </p:nvSpPr>
        <p:spPr>
          <a:xfrm>
            <a:off x="457200" y="1600200"/>
            <a:ext cx="4038600" cy="5257800"/>
          </a:xfrm>
          <a:prstGeom prst="rect">
            <a:avLst/>
          </a:prstGeom>
        </p:spPr>
        <p:txBody>
          <a:bodyPr/>
          <a:lstStyle>
            <a:lvl1pPr>
              <a:defRPr>
                <a:solidFill>
                  <a:srgbClr val="3C3C3B"/>
                </a:solidFill>
              </a:defRPr>
            </a:lvl1pPr>
            <a:lvl2pPr>
              <a:defRPr>
                <a:solidFill>
                  <a:srgbClr val="3C3C3B"/>
                </a:solidFill>
              </a:defRPr>
            </a:lvl2pPr>
            <a:lvl3pPr>
              <a:defRPr>
                <a:solidFill>
                  <a:srgbClr val="3C3C3B"/>
                </a:solidFill>
              </a:defRPr>
            </a:lvl3pPr>
            <a:lvl4pPr>
              <a:defRPr>
                <a:solidFill>
                  <a:srgbClr val="3C3C3B"/>
                </a:solidFill>
              </a:defRPr>
            </a:lvl4pPr>
            <a:lvl5pPr>
              <a:defRPr>
                <a:solidFill>
                  <a:srgbClr val="3C3C3B"/>
                </a:solidFill>
              </a:defRPr>
            </a:lvl5pPr>
          </a:lstStyle>
          <a:p>
            <a:pPr lvl="0">
              <a:defRPr>
                <a:solidFill>
                  <a:srgbClr val="000000"/>
                </a:solidFill>
              </a:defRPr>
            </a:pPr>
            <a:r>
              <a:rPr>
                <a:solidFill>
                  <a:srgbClr val="3C3C3B"/>
                </a:solidFill>
              </a:rPr>
              <a:t>Body Level One</a:t>
            </a:r>
          </a:p>
          <a:p>
            <a:pPr lvl="1">
              <a:defRPr>
                <a:solidFill>
                  <a:srgbClr val="000000"/>
                </a:solidFill>
              </a:defRPr>
            </a:pPr>
            <a:r>
              <a:rPr>
                <a:solidFill>
                  <a:srgbClr val="3C3C3B"/>
                </a:solidFill>
              </a:rPr>
              <a:t>Body Level Two</a:t>
            </a:r>
          </a:p>
          <a:p>
            <a:pPr lvl="2">
              <a:defRPr>
                <a:solidFill>
                  <a:srgbClr val="000000"/>
                </a:solidFill>
              </a:defRPr>
            </a:pPr>
            <a:r>
              <a:rPr>
                <a:solidFill>
                  <a:srgbClr val="3C3C3B"/>
                </a:solidFill>
              </a:rPr>
              <a:t>Body Level Three</a:t>
            </a:r>
          </a:p>
          <a:p>
            <a:pPr lvl="3">
              <a:defRPr>
                <a:solidFill>
                  <a:srgbClr val="000000"/>
                </a:solidFill>
              </a:defRPr>
            </a:pPr>
            <a:r>
              <a:rPr>
                <a:solidFill>
                  <a:srgbClr val="3C3C3B"/>
                </a:solidFill>
              </a:rPr>
              <a:t>Body Level Four</a:t>
            </a:r>
          </a:p>
          <a:p>
            <a:pPr lvl="4">
              <a:defRPr>
                <a:solidFill>
                  <a:srgbClr val="000000"/>
                </a:solidFill>
              </a:defRPr>
            </a:pPr>
            <a:r>
              <a:rPr>
                <a:solidFill>
                  <a:srgbClr val="3C3C3B"/>
                </a:solidFill>
              </a:rPr>
              <a:t>Body Level Five</a:t>
            </a:r>
          </a:p>
        </p:txBody>
      </p:sp>
      <p:sp>
        <p:nvSpPr>
          <p:cNvPr id="42" name="Shape 4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amp; Screenshot">
    <p:spTree>
      <p:nvGrpSpPr>
        <p:cNvPr id="1" name=""/>
        <p:cNvGrpSpPr/>
        <p:nvPr/>
      </p:nvGrpSpPr>
      <p:grpSpPr>
        <a:xfrm>
          <a:off x="0" y="0"/>
          <a:ext cx="0" cy="0"/>
          <a:chOff x="0" y="0"/>
          <a:chExt cx="0" cy="0"/>
        </a:xfrm>
      </p:grpSpPr>
      <p:sp>
        <p:nvSpPr>
          <p:cNvPr id="44" name="Shape 44"/>
          <p:cNvSpPr/>
          <p:nvPr/>
        </p:nvSpPr>
        <p:spPr>
          <a:xfrm>
            <a:off x="-2" y="6565693"/>
            <a:ext cx="9212388" cy="302077"/>
          </a:xfrm>
          <a:prstGeom prst="rect">
            <a:avLst/>
          </a:prstGeom>
          <a:solidFill>
            <a:srgbClr val="880F19"/>
          </a:solidFill>
          <a:ln w="12700">
            <a:miter lim="400000"/>
          </a:ln>
        </p:spPr>
        <p:txBody>
          <a:bodyPr lIns="0" tIns="0" rIns="0" bIns="0" anchor="ctr"/>
          <a:lstStyle/>
          <a:p>
            <a:pPr lvl="0" algn="ctr">
              <a:defRPr>
                <a:solidFill>
                  <a:srgbClr val="791223"/>
                </a:solidFill>
              </a:defRPr>
            </a:pPr>
            <a:endParaRPr/>
          </a:p>
        </p:txBody>
      </p:sp>
      <p:pic>
        <p:nvPicPr>
          <p:cNvPr id="45" name="image1.png" descr="Logo-01.png"/>
          <p:cNvPicPr/>
          <p:nvPr/>
        </p:nvPicPr>
        <p:blipFill>
          <a:blip r:embed="rId2" cstate="print">
            <a:extLst/>
          </a:blip>
          <a:stretch>
            <a:fillRect/>
          </a:stretch>
        </p:blipFill>
        <p:spPr>
          <a:xfrm>
            <a:off x="6877538" y="181429"/>
            <a:ext cx="2119875" cy="418088"/>
          </a:xfrm>
          <a:prstGeom prst="rect">
            <a:avLst/>
          </a:prstGeom>
          <a:ln w="12700">
            <a:miter lim="400000"/>
          </a:ln>
        </p:spPr>
      </p:pic>
      <p:grpSp>
        <p:nvGrpSpPr>
          <p:cNvPr id="48" name="Group 48"/>
          <p:cNvGrpSpPr/>
          <p:nvPr/>
        </p:nvGrpSpPr>
        <p:grpSpPr>
          <a:xfrm>
            <a:off x="-1" y="1814471"/>
            <a:ext cx="9144001" cy="4747568"/>
            <a:chOff x="0" y="0"/>
            <a:chExt cx="9144000" cy="4747566"/>
          </a:xfrm>
        </p:grpSpPr>
        <p:pic>
          <p:nvPicPr>
            <p:cNvPr id="46" name="image5.jpg" descr="Mac.jpg"/>
            <p:cNvPicPr/>
            <p:nvPr/>
          </p:nvPicPr>
          <p:blipFill>
            <a:blip r:embed="rId3" cstate="print">
              <a:extLst/>
            </a:blip>
            <a:stretch>
              <a:fillRect/>
            </a:stretch>
          </p:blipFill>
          <p:spPr>
            <a:xfrm>
              <a:off x="2218266" y="0"/>
              <a:ext cx="6925734" cy="4747567"/>
            </a:xfrm>
            <a:prstGeom prst="rect">
              <a:avLst/>
            </a:prstGeom>
            <a:ln w="12700" cap="flat">
              <a:noFill/>
              <a:miter lim="400000"/>
            </a:ln>
            <a:effectLst/>
          </p:spPr>
        </p:pic>
        <p:pic>
          <p:nvPicPr>
            <p:cNvPr id="47" name="image6.jpg" descr="Mac.jpg"/>
            <p:cNvPicPr/>
            <p:nvPr/>
          </p:nvPicPr>
          <p:blipFill>
            <a:blip r:embed="rId4" cstate="print">
              <a:extLst/>
            </a:blip>
            <a:stretch>
              <a:fillRect/>
            </a:stretch>
          </p:blipFill>
          <p:spPr>
            <a:xfrm>
              <a:off x="-1" y="0"/>
              <a:ext cx="3826934" cy="4747567"/>
            </a:xfrm>
            <a:prstGeom prst="rect">
              <a:avLst/>
            </a:prstGeom>
            <a:ln w="12700" cap="flat">
              <a:noFill/>
              <a:miter lim="400000"/>
            </a:ln>
            <a:effectLst/>
          </p:spPr>
        </p:pic>
      </p:grpSp>
      <p:sp>
        <p:nvSpPr>
          <p:cNvPr id="49" name="Shape 49"/>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50" name="Shape 5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51" name="Shape 51"/>
          <p:cNvSpPr>
            <a:spLocks noGrp="1"/>
          </p:cNvSpPr>
          <p:nvPr>
            <p:ph type="body" idx="1"/>
          </p:nvPr>
        </p:nvSpPr>
        <p:spPr>
          <a:xfrm>
            <a:off x="457200" y="1600200"/>
            <a:ext cx="4038600" cy="5257800"/>
          </a:xfrm>
          <a:prstGeom prst="rect">
            <a:avLst/>
          </a:prstGeom>
        </p:spPr>
        <p:txBody>
          <a:bodyPr/>
          <a:lstStyle>
            <a:lvl1pPr>
              <a:defRPr>
                <a:solidFill>
                  <a:srgbClr val="3C3C3B"/>
                </a:solidFill>
              </a:defRPr>
            </a:lvl1pPr>
            <a:lvl2pPr>
              <a:defRPr>
                <a:solidFill>
                  <a:srgbClr val="3C3C3B"/>
                </a:solidFill>
              </a:defRPr>
            </a:lvl2pPr>
            <a:lvl3pPr>
              <a:defRPr>
                <a:solidFill>
                  <a:srgbClr val="3C3C3B"/>
                </a:solidFill>
              </a:defRPr>
            </a:lvl3pPr>
            <a:lvl4pPr>
              <a:defRPr>
                <a:solidFill>
                  <a:srgbClr val="3C3C3B"/>
                </a:solidFill>
              </a:defRPr>
            </a:lvl4pPr>
            <a:lvl5pPr>
              <a:defRPr>
                <a:solidFill>
                  <a:srgbClr val="3C3C3B"/>
                </a:solidFill>
              </a:defRPr>
            </a:lvl5pPr>
          </a:lstStyle>
          <a:p>
            <a:pPr lvl="0">
              <a:defRPr>
                <a:solidFill>
                  <a:srgbClr val="000000"/>
                </a:solidFill>
              </a:defRPr>
            </a:pPr>
            <a:r>
              <a:rPr>
                <a:solidFill>
                  <a:srgbClr val="3C3C3B"/>
                </a:solidFill>
              </a:rPr>
              <a:t>Body Level One</a:t>
            </a:r>
          </a:p>
          <a:p>
            <a:pPr lvl="1">
              <a:defRPr>
                <a:solidFill>
                  <a:srgbClr val="000000"/>
                </a:solidFill>
              </a:defRPr>
            </a:pPr>
            <a:r>
              <a:rPr>
                <a:solidFill>
                  <a:srgbClr val="3C3C3B"/>
                </a:solidFill>
              </a:rPr>
              <a:t>Body Level Two</a:t>
            </a:r>
          </a:p>
          <a:p>
            <a:pPr lvl="2">
              <a:defRPr>
                <a:solidFill>
                  <a:srgbClr val="000000"/>
                </a:solidFill>
              </a:defRPr>
            </a:pPr>
            <a:r>
              <a:rPr>
                <a:solidFill>
                  <a:srgbClr val="3C3C3B"/>
                </a:solidFill>
              </a:rPr>
              <a:t>Body Level Three</a:t>
            </a:r>
          </a:p>
          <a:p>
            <a:pPr lvl="3">
              <a:defRPr>
                <a:solidFill>
                  <a:srgbClr val="000000"/>
                </a:solidFill>
              </a:defRPr>
            </a:pPr>
            <a:r>
              <a:rPr>
                <a:solidFill>
                  <a:srgbClr val="3C3C3B"/>
                </a:solidFill>
              </a:rPr>
              <a:t>Body Level Four</a:t>
            </a:r>
          </a:p>
          <a:p>
            <a:pPr lvl="4">
              <a:defRPr>
                <a:solidFill>
                  <a:srgbClr val="000000"/>
                </a:solidFill>
              </a:defRPr>
            </a:pPr>
            <a:r>
              <a:rPr>
                <a:solidFill>
                  <a:srgbClr val="3C3C3B"/>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3" name="Shape 53"/>
          <p:cNvSpPr>
            <a:spLocks noGrp="1"/>
          </p:cNvSpPr>
          <p:nvPr>
            <p:ph type="title"/>
          </p:nvPr>
        </p:nvSpPr>
        <p:spPr>
          <a:xfrm>
            <a:off x="457200" y="3076330"/>
            <a:ext cx="8229600" cy="2281239"/>
          </a:xfrm>
          <a:prstGeom prst="rect">
            <a:avLst/>
          </a:prstGeom>
        </p:spPr>
        <p:txBody>
          <a:bodyPr/>
          <a:lstStyle>
            <a:lvl1pPr>
              <a:defRPr sz="1800"/>
            </a:lvl1pPr>
          </a:lstStyle>
          <a:p>
            <a:pPr lvl="0">
              <a:defRPr>
                <a:solidFill>
                  <a:srgbClr val="000000"/>
                </a:solidFill>
              </a:defRPr>
            </a:pPr>
            <a:r>
              <a:rPr>
                <a:solidFill>
                  <a:srgbClr val="1E1E1E"/>
                </a:solidFill>
              </a:rPr>
              <a:t>Title Text</a:t>
            </a:r>
          </a:p>
        </p:txBody>
      </p:sp>
      <p:sp>
        <p:nvSpPr>
          <p:cNvPr id="54" name="Shape 54"/>
          <p:cNvSpPr>
            <a:spLocks noGrp="1"/>
          </p:cNvSpPr>
          <p:nvPr>
            <p:ph type="body" idx="1"/>
          </p:nvPr>
        </p:nvSpPr>
        <p:spPr>
          <a:xfrm>
            <a:off x="457200" y="5367337"/>
            <a:ext cx="8229600" cy="1490663"/>
          </a:xfrm>
          <a:prstGeom prst="rect">
            <a:avLst/>
          </a:prstGeom>
        </p:spPr>
        <p:txBody>
          <a:bodyPr>
            <a:normAutofit/>
          </a:bodyPr>
          <a:lstStyle>
            <a:lvl1pPr marL="0" indent="0">
              <a:spcBef>
                <a:spcPts val="300"/>
              </a:spcBef>
              <a:buSzTx/>
              <a:buFontTx/>
              <a:buNone/>
              <a:defRPr sz="1500">
                <a:solidFill>
                  <a:srgbClr val="3C3C3B"/>
                </a:solidFill>
              </a:defRPr>
            </a:lvl1pPr>
            <a:lvl2pPr marL="0" indent="457200">
              <a:spcBef>
                <a:spcPts val="300"/>
              </a:spcBef>
              <a:buSzTx/>
              <a:buFontTx/>
              <a:buNone/>
              <a:defRPr sz="1500">
                <a:solidFill>
                  <a:srgbClr val="3C3C3B"/>
                </a:solidFill>
              </a:defRPr>
            </a:lvl2pPr>
            <a:lvl3pPr marL="0" indent="914400">
              <a:spcBef>
                <a:spcPts val="300"/>
              </a:spcBef>
              <a:buSzTx/>
              <a:buFontTx/>
              <a:buNone/>
              <a:defRPr sz="1500">
                <a:solidFill>
                  <a:srgbClr val="3C3C3B"/>
                </a:solidFill>
              </a:defRPr>
            </a:lvl3pPr>
            <a:lvl4pPr marL="0" indent="1371600">
              <a:spcBef>
                <a:spcPts val="300"/>
              </a:spcBef>
              <a:buSzTx/>
              <a:buFontTx/>
              <a:buNone/>
              <a:defRPr sz="1500">
                <a:solidFill>
                  <a:srgbClr val="3C3C3B"/>
                </a:solidFill>
              </a:defRPr>
            </a:lvl4pPr>
            <a:lvl5pPr marL="0" indent="1828800">
              <a:spcBef>
                <a:spcPts val="300"/>
              </a:spcBef>
              <a:buSzTx/>
              <a:buFontTx/>
              <a:buNone/>
              <a:defRPr sz="1500">
                <a:solidFill>
                  <a:srgbClr val="3C3C3B"/>
                </a:solidFill>
              </a:defRPr>
            </a:lvl5pPr>
          </a:lstStyle>
          <a:p>
            <a:pPr lvl="0">
              <a:defRPr sz="1800">
                <a:solidFill>
                  <a:srgbClr val="000000"/>
                </a:solidFill>
              </a:defRPr>
            </a:pPr>
            <a:r>
              <a:rPr sz="1500">
                <a:solidFill>
                  <a:srgbClr val="3C3C3B"/>
                </a:solidFill>
              </a:rPr>
              <a:t>Body Level One</a:t>
            </a:r>
          </a:p>
          <a:p>
            <a:pPr lvl="1">
              <a:defRPr sz="1800">
                <a:solidFill>
                  <a:srgbClr val="000000"/>
                </a:solidFill>
              </a:defRPr>
            </a:pPr>
            <a:r>
              <a:rPr sz="1500">
                <a:solidFill>
                  <a:srgbClr val="3C3C3B"/>
                </a:solidFill>
              </a:rPr>
              <a:t>Body Level Two</a:t>
            </a:r>
          </a:p>
          <a:p>
            <a:pPr lvl="2">
              <a:defRPr sz="1800">
                <a:solidFill>
                  <a:srgbClr val="000000"/>
                </a:solidFill>
              </a:defRPr>
            </a:pPr>
            <a:r>
              <a:rPr sz="1500">
                <a:solidFill>
                  <a:srgbClr val="3C3C3B"/>
                </a:solidFill>
              </a:rPr>
              <a:t>Body Level Three</a:t>
            </a:r>
          </a:p>
          <a:p>
            <a:pPr lvl="3">
              <a:defRPr sz="1800">
                <a:solidFill>
                  <a:srgbClr val="000000"/>
                </a:solidFill>
              </a:defRPr>
            </a:pPr>
            <a:r>
              <a:rPr sz="1500">
                <a:solidFill>
                  <a:srgbClr val="3C3C3B"/>
                </a:solidFill>
              </a:rPr>
              <a:t>Body Level Four</a:t>
            </a:r>
          </a:p>
          <a:p>
            <a:pPr lvl="4">
              <a:defRPr sz="1800">
                <a:solidFill>
                  <a:srgbClr val="000000"/>
                </a:solidFill>
              </a:defRPr>
            </a:pPr>
            <a:r>
              <a:rPr sz="1500">
                <a:solidFill>
                  <a:srgbClr val="3C3C3B"/>
                </a:solidFill>
              </a:rPr>
              <a:t>Body Level Five</a:t>
            </a:r>
          </a:p>
        </p:txBody>
      </p:sp>
      <p:sp>
        <p:nvSpPr>
          <p:cNvPr id="55" name="Shape 5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 y="6565693"/>
            <a:ext cx="9212388" cy="302077"/>
          </a:xfrm>
          <a:prstGeom prst="rect">
            <a:avLst/>
          </a:prstGeom>
          <a:solidFill>
            <a:srgbClr val="880F19"/>
          </a:solidFill>
          <a:ln w="12700">
            <a:miter lim="400000"/>
          </a:ln>
        </p:spPr>
        <p:txBody>
          <a:bodyPr lIns="0" tIns="0" rIns="0" bIns="0" anchor="ctr"/>
          <a:lstStyle/>
          <a:p>
            <a:pPr lvl="0" algn="ctr">
              <a:defRPr>
                <a:solidFill>
                  <a:srgbClr val="791223"/>
                </a:solidFill>
              </a:defRPr>
            </a:pPr>
            <a:endParaRPr/>
          </a:p>
        </p:txBody>
      </p:sp>
      <p:pic>
        <p:nvPicPr>
          <p:cNvPr id="3" name="image1.png" descr="Logo-01.png"/>
          <p:cNvPicPr/>
          <p:nvPr/>
        </p:nvPicPr>
        <p:blipFill>
          <a:blip r:embed="rId10" cstate="print">
            <a:extLst/>
          </a:blip>
          <a:stretch>
            <a:fillRect/>
          </a:stretch>
        </p:blipFill>
        <p:spPr>
          <a:xfrm>
            <a:off x="6877538" y="181429"/>
            <a:ext cx="2119875" cy="418088"/>
          </a:xfrm>
          <a:prstGeom prst="rect">
            <a:avLst/>
          </a:prstGeom>
          <a:ln w="12700">
            <a:miter lim="400000"/>
          </a:ln>
        </p:spPr>
      </p:pic>
      <p:sp>
        <p:nvSpPr>
          <p:cNvPr id="4" name="Shape 4"/>
          <p:cNvSpPr>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lvl="0">
              <a:defRPr sz="1800">
                <a:solidFill>
                  <a:srgbClr val="000000"/>
                </a:solidFill>
              </a:defRPr>
            </a:pPr>
            <a:r>
              <a:rPr sz="4000">
                <a:solidFill>
                  <a:srgbClr val="1E1E1E"/>
                </a:solidFill>
              </a:rPr>
              <a:t>Title Text</a:t>
            </a:r>
          </a:p>
        </p:txBody>
      </p:sp>
      <p:sp>
        <p:nvSpPr>
          <p:cNvPr id="5" name="Shape 5"/>
          <p:cNvSpPr>
            <a:spLocks noGrp="1"/>
          </p:cNvSpPr>
          <p:nvPr>
            <p:ph type="body" idx="1"/>
          </p:nvPr>
        </p:nvSpPr>
        <p:spPr>
          <a:xfrm>
            <a:off x="457200" y="2569308"/>
            <a:ext cx="8229600" cy="428869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a:solidFill>
                  <a:srgbClr val="000000"/>
                </a:solidFill>
              </a:defRPr>
            </a:pPr>
            <a:r>
              <a:rPr>
                <a:solidFill>
                  <a:srgbClr val="1E1E1E"/>
                </a:solidFill>
              </a:rPr>
              <a:t>Body Level One</a:t>
            </a:r>
          </a:p>
          <a:p>
            <a:pPr lvl="1">
              <a:defRPr>
                <a:solidFill>
                  <a:srgbClr val="000000"/>
                </a:solidFill>
              </a:defRPr>
            </a:pPr>
            <a:r>
              <a:rPr>
                <a:solidFill>
                  <a:srgbClr val="1E1E1E"/>
                </a:solidFill>
              </a:rPr>
              <a:t>Body Level Two</a:t>
            </a:r>
          </a:p>
          <a:p>
            <a:pPr lvl="2">
              <a:defRPr>
                <a:solidFill>
                  <a:srgbClr val="000000"/>
                </a:solidFill>
              </a:defRPr>
            </a:pPr>
            <a:r>
              <a:rPr>
                <a:solidFill>
                  <a:srgbClr val="1E1E1E"/>
                </a:solidFill>
              </a:rPr>
              <a:t>Body Level Three</a:t>
            </a:r>
          </a:p>
          <a:p>
            <a:pPr lvl="3">
              <a:defRPr>
                <a:solidFill>
                  <a:srgbClr val="000000"/>
                </a:solidFill>
              </a:defRPr>
            </a:pPr>
            <a:r>
              <a:rPr>
                <a:solidFill>
                  <a:srgbClr val="1E1E1E"/>
                </a:solidFill>
              </a:rPr>
              <a:t>Body Level Four</a:t>
            </a:r>
          </a:p>
          <a:p>
            <a:pPr lvl="4">
              <a:defRPr>
                <a:solidFill>
                  <a:srgbClr val="000000"/>
                </a:solidFill>
              </a:defRPr>
            </a:pPr>
            <a:r>
              <a:rPr>
                <a:solidFill>
                  <a:srgbClr val="1E1E1E"/>
                </a:solidFill>
              </a:rPr>
              <a:t>Body Level Five</a:t>
            </a:r>
          </a:p>
        </p:txBody>
      </p:sp>
      <p:sp>
        <p:nvSpPr>
          <p:cNvPr id="6" name="Shape 6"/>
          <p:cNvSpPr>
            <a:spLocks noGrp="1"/>
          </p:cNvSpPr>
          <p:nvPr>
            <p:ph type="sldNum" sz="quarter" idx="2"/>
          </p:nvPr>
        </p:nvSpPr>
        <p:spPr>
          <a:xfrm>
            <a:off x="6553200" y="6278072"/>
            <a:ext cx="2133600" cy="243841"/>
          </a:xfrm>
          <a:prstGeom prst="rect">
            <a:avLst/>
          </a:prstGeom>
          <a:ln w="12700">
            <a:miter lim="400000"/>
          </a:ln>
        </p:spPr>
        <p:txBody>
          <a:bodyPr lIns="45719" rIns="45719" anchor="b">
            <a:spAutoFit/>
          </a:bodyPr>
          <a:lstStyle>
            <a:lvl1pPr algn="r">
              <a:defRPr sz="1000">
                <a:solidFill>
                  <a:srgbClr val="8F8F8F"/>
                </a:solidFill>
                <a:latin typeface="Lucida Grande"/>
                <a:ea typeface="Lucida Grande"/>
                <a:cs typeface="Lucida Grande"/>
                <a:sym typeface="Lucida Grande"/>
              </a:defRPr>
            </a:lvl1pPr>
          </a:lstStyle>
          <a:p>
            <a:pPr lvl="0"/>
            <a:fld id="{86CB4B4D-7CA3-9044-876B-883B54F8677D}" type="slidenum">
              <a:rPr/>
              <a:pPr lvl="0"/>
              <a:t>‹#›</a:t>
            </a:fld>
            <a:endParaRPr/>
          </a:p>
        </p:txBody>
      </p:sp>
      <p:pic>
        <p:nvPicPr>
          <p:cNvPr id="7" name="image4.png" descr="123.png"/>
          <p:cNvPicPr/>
          <p:nvPr/>
        </p:nvPicPr>
        <p:blipFill>
          <a:blip r:embed="rId11" cstate="print">
            <a:extLst/>
          </a:blip>
          <a:stretch>
            <a:fillRect/>
          </a:stretch>
        </p:blipFill>
        <p:spPr>
          <a:xfrm>
            <a:off x="7170611" y="4969902"/>
            <a:ext cx="2188310" cy="1586022"/>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defTabSz="457200">
        <a:defRPr sz="4000">
          <a:solidFill>
            <a:srgbClr val="1E1E1E"/>
          </a:solidFill>
          <a:latin typeface="+mn-lt"/>
          <a:ea typeface="+mn-ea"/>
          <a:cs typeface="+mn-cs"/>
          <a:sym typeface="Helvetica Neue"/>
        </a:defRPr>
      </a:lvl1pPr>
      <a:lvl2pPr defTabSz="457200">
        <a:defRPr sz="4000">
          <a:solidFill>
            <a:srgbClr val="1E1E1E"/>
          </a:solidFill>
          <a:latin typeface="+mn-lt"/>
          <a:ea typeface="+mn-ea"/>
          <a:cs typeface="+mn-cs"/>
          <a:sym typeface="Helvetica Neue"/>
        </a:defRPr>
      </a:lvl2pPr>
      <a:lvl3pPr defTabSz="457200">
        <a:defRPr sz="4000">
          <a:solidFill>
            <a:srgbClr val="1E1E1E"/>
          </a:solidFill>
          <a:latin typeface="+mn-lt"/>
          <a:ea typeface="+mn-ea"/>
          <a:cs typeface="+mn-cs"/>
          <a:sym typeface="Helvetica Neue"/>
        </a:defRPr>
      </a:lvl3pPr>
      <a:lvl4pPr defTabSz="457200">
        <a:defRPr sz="4000">
          <a:solidFill>
            <a:srgbClr val="1E1E1E"/>
          </a:solidFill>
          <a:latin typeface="+mn-lt"/>
          <a:ea typeface="+mn-ea"/>
          <a:cs typeface="+mn-cs"/>
          <a:sym typeface="Helvetica Neue"/>
        </a:defRPr>
      </a:lvl4pPr>
      <a:lvl5pPr defTabSz="457200">
        <a:defRPr sz="4000">
          <a:solidFill>
            <a:srgbClr val="1E1E1E"/>
          </a:solidFill>
          <a:latin typeface="+mn-lt"/>
          <a:ea typeface="+mn-ea"/>
          <a:cs typeface="+mn-cs"/>
          <a:sym typeface="Helvetica Neue"/>
        </a:defRPr>
      </a:lvl5pPr>
      <a:lvl6pPr defTabSz="457200">
        <a:defRPr sz="4000">
          <a:solidFill>
            <a:srgbClr val="1E1E1E"/>
          </a:solidFill>
          <a:latin typeface="+mn-lt"/>
          <a:ea typeface="+mn-ea"/>
          <a:cs typeface="+mn-cs"/>
          <a:sym typeface="Helvetica Neue"/>
        </a:defRPr>
      </a:lvl6pPr>
      <a:lvl7pPr defTabSz="457200">
        <a:defRPr sz="4000">
          <a:solidFill>
            <a:srgbClr val="1E1E1E"/>
          </a:solidFill>
          <a:latin typeface="+mn-lt"/>
          <a:ea typeface="+mn-ea"/>
          <a:cs typeface="+mn-cs"/>
          <a:sym typeface="Helvetica Neue"/>
        </a:defRPr>
      </a:lvl7pPr>
      <a:lvl8pPr defTabSz="457200">
        <a:defRPr sz="4000">
          <a:solidFill>
            <a:srgbClr val="1E1E1E"/>
          </a:solidFill>
          <a:latin typeface="+mn-lt"/>
          <a:ea typeface="+mn-ea"/>
          <a:cs typeface="+mn-cs"/>
          <a:sym typeface="Helvetica Neue"/>
        </a:defRPr>
      </a:lvl8pPr>
      <a:lvl9pPr defTabSz="457200">
        <a:defRPr sz="4000">
          <a:solidFill>
            <a:srgbClr val="1E1E1E"/>
          </a:solidFill>
          <a:latin typeface="+mn-lt"/>
          <a:ea typeface="+mn-ea"/>
          <a:cs typeface="+mn-cs"/>
          <a:sym typeface="Helvetica Neue"/>
        </a:defRPr>
      </a:lvl9pPr>
    </p:titleStyle>
    <p:bodyStyle>
      <a:lvl1pPr marL="177800" indent="-177800" defTabSz="457200">
        <a:spcBef>
          <a:spcPts val="400"/>
        </a:spcBef>
        <a:buSzPct val="100000"/>
        <a:buFont typeface="Arial"/>
        <a:buChar char="•"/>
        <a:defRPr>
          <a:solidFill>
            <a:srgbClr val="1E1E1E"/>
          </a:solidFill>
          <a:latin typeface="+mn-lt"/>
          <a:ea typeface="+mn-ea"/>
          <a:cs typeface="+mn-cs"/>
          <a:sym typeface="Helvetica Neue"/>
        </a:defRPr>
      </a:lvl1pPr>
      <a:lvl2pPr marL="541337" indent="-269875" defTabSz="457200">
        <a:spcBef>
          <a:spcPts val="400"/>
        </a:spcBef>
        <a:buSzPct val="100000"/>
        <a:buFont typeface="Arial"/>
        <a:buChar char="–"/>
        <a:defRPr>
          <a:solidFill>
            <a:srgbClr val="1E1E1E"/>
          </a:solidFill>
          <a:latin typeface="+mn-lt"/>
          <a:ea typeface="+mn-ea"/>
          <a:cs typeface="+mn-cs"/>
          <a:sym typeface="Helvetica Neue"/>
        </a:defRPr>
      </a:lvl2pPr>
      <a:lvl3pPr marL="804862" indent="-228600" defTabSz="457200">
        <a:spcBef>
          <a:spcPts val="400"/>
        </a:spcBef>
        <a:buSzPct val="100000"/>
        <a:buFont typeface="Arial"/>
        <a:buChar char="•"/>
        <a:defRPr>
          <a:solidFill>
            <a:srgbClr val="1E1E1E"/>
          </a:solidFill>
          <a:latin typeface="+mn-lt"/>
          <a:ea typeface="+mn-ea"/>
          <a:cs typeface="+mn-cs"/>
          <a:sym typeface="Helvetica Neue"/>
        </a:defRPr>
      </a:lvl3pPr>
      <a:lvl4pPr marL="1120457" indent="-274319" defTabSz="457200">
        <a:spcBef>
          <a:spcPts val="400"/>
        </a:spcBef>
        <a:buSzPct val="100000"/>
        <a:buFont typeface="Arial"/>
        <a:buChar char="–"/>
        <a:defRPr>
          <a:solidFill>
            <a:srgbClr val="1E1E1E"/>
          </a:solidFill>
          <a:latin typeface="+mn-lt"/>
          <a:ea typeface="+mn-ea"/>
          <a:cs typeface="+mn-cs"/>
          <a:sym typeface="Helvetica Neue"/>
        </a:defRPr>
      </a:lvl4pPr>
      <a:lvl5pPr marL="1491672" indent="-374072" defTabSz="457200">
        <a:spcBef>
          <a:spcPts val="400"/>
        </a:spcBef>
        <a:buSzPct val="100000"/>
        <a:buFont typeface="Arial"/>
        <a:buChar char="»"/>
        <a:defRPr>
          <a:solidFill>
            <a:srgbClr val="1E1E1E"/>
          </a:solidFill>
          <a:latin typeface="+mn-lt"/>
          <a:ea typeface="+mn-ea"/>
          <a:cs typeface="+mn-cs"/>
          <a:sym typeface="Helvetica Neue"/>
        </a:defRPr>
      </a:lvl5pPr>
      <a:lvl6pPr marL="2491739" indent="-205739" defTabSz="457200">
        <a:spcBef>
          <a:spcPts val="400"/>
        </a:spcBef>
        <a:buSzPct val="100000"/>
        <a:buFont typeface="Arial"/>
        <a:buChar char="•"/>
        <a:defRPr>
          <a:solidFill>
            <a:srgbClr val="1E1E1E"/>
          </a:solidFill>
          <a:latin typeface="+mn-lt"/>
          <a:ea typeface="+mn-ea"/>
          <a:cs typeface="+mn-cs"/>
          <a:sym typeface="Helvetica Neue"/>
        </a:defRPr>
      </a:lvl6pPr>
      <a:lvl7pPr marL="2948939" indent="-205739" defTabSz="457200">
        <a:spcBef>
          <a:spcPts val="400"/>
        </a:spcBef>
        <a:buSzPct val="100000"/>
        <a:buFont typeface="Arial"/>
        <a:buChar char="•"/>
        <a:defRPr>
          <a:solidFill>
            <a:srgbClr val="1E1E1E"/>
          </a:solidFill>
          <a:latin typeface="+mn-lt"/>
          <a:ea typeface="+mn-ea"/>
          <a:cs typeface="+mn-cs"/>
          <a:sym typeface="Helvetica Neue"/>
        </a:defRPr>
      </a:lvl7pPr>
      <a:lvl8pPr marL="3406140" indent="-205740" defTabSz="457200">
        <a:spcBef>
          <a:spcPts val="400"/>
        </a:spcBef>
        <a:buSzPct val="100000"/>
        <a:buFont typeface="Arial"/>
        <a:buChar char="•"/>
        <a:defRPr>
          <a:solidFill>
            <a:srgbClr val="1E1E1E"/>
          </a:solidFill>
          <a:latin typeface="+mn-lt"/>
          <a:ea typeface="+mn-ea"/>
          <a:cs typeface="+mn-cs"/>
          <a:sym typeface="Helvetica Neue"/>
        </a:defRPr>
      </a:lvl8pPr>
      <a:lvl9pPr marL="3863340" indent="-205740" defTabSz="457200">
        <a:spcBef>
          <a:spcPts val="400"/>
        </a:spcBef>
        <a:buSzPct val="100000"/>
        <a:buFont typeface="Arial"/>
        <a:buChar char="•"/>
        <a:defRPr>
          <a:solidFill>
            <a:srgbClr val="1E1E1E"/>
          </a:solidFill>
          <a:latin typeface="+mn-lt"/>
          <a:ea typeface="+mn-ea"/>
          <a:cs typeface="+mn-cs"/>
          <a:sym typeface="Helvetica Neue"/>
        </a:defRPr>
      </a:lvl9pPr>
    </p:bodyStyle>
    <p:otherStyle>
      <a:lvl1pPr algn="r" defTabSz="457200">
        <a:defRPr sz="1000">
          <a:solidFill>
            <a:schemeClr val="tx1"/>
          </a:solidFill>
          <a:latin typeface="+mn-lt"/>
          <a:ea typeface="+mn-ea"/>
          <a:cs typeface="+mn-cs"/>
          <a:sym typeface="Lucida Grande"/>
        </a:defRPr>
      </a:lvl1pPr>
      <a:lvl2pPr indent="457200" algn="r" defTabSz="457200">
        <a:defRPr sz="1000">
          <a:solidFill>
            <a:schemeClr val="tx1"/>
          </a:solidFill>
          <a:latin typeface="+mn-lt"/>
          <a:ea typeface="+mn-ea"/>
          <a:cs typeface="+mn-cs"/>
          <a:sym typeface="Lucida Grande"/>
        </a:defRPr>
      </a:lvl2pPr>
      <a:lvl3pPr indent="914400" algn="r" defTabSz="457200">
        <a:defRPr sz="1000">
          <a:solidFill>
            <a:schemeClr val="tx1"/>
          </a:solidFill>
          <a:latin typeface="+mn-lt"/>
          <a:ea typeface="+mn-ea"/>
          <a:cs typeface="+mn-cs"/>
          <a:sym typeface="Lucida Grande"/>
        </a:defRPr>
      </a:lvl3pPr>
      <a:lvl4pPr indent="1371600" algn="r" defTabSz="457200">
        <a:defRPr sz="1000">
          <a:solidFill>
            <a:schemeClr val="tx1"/>
          </a:solidFill>
          <a:latin typeface="+mn-lt"/>
          <a:ea typeface="+mn-ea"/>
          <a:cs typeface="+mn-cs"/>
          <a:sym typeface="Lucida Grande"/>
        </a:defRPr>
      </a:lvl4pPr>
      <a:lvl5pPr indent="1828800" algn="r" defTabSz="457200">
        <a:defRPr sz="1000">
          <a:solidFill>
            <a:schemeClr val="tx1"/>
          </a:solidFill>
          <a:latin typeface="+mn-lt"/>
          <a:ea typeface="+mn-ea"/>
          <a:cs typeface="+mn-cs"/>
          <a:sym typeface="Lucida Grande"/>
        </a:defRPr>
      </a:lvl5pPr>
      <a:lvl6pPr indent="2286000" algn="r" defTabSz="457200">
        <a:defRPr sz="1000">
          <a:solidFill>
            <a:schemeClr val="tx1"/>
          </a:solidFill>
          <a:latin typeface="+mn-lt"/>
          <a:ea typeface="+mn-ea"/>
          <a:cs typeface="+mn-cs"/>
          <a:sym typeface="Lucida Grande"/>
        </a:defRPr>
      </a:lvl6pPr>
      <a:lvl7pPr indent="2743200" algn="r" defTabSz="457200">
        <a:defRPr sz="1000">
          <a:solidFill>
            <a:schemeClr val="tx1"/>
          </a:solidFill>
          <a:latin typeface="+mn-lt"/>
          <a:ea typeface="+mn-ea"/>
          <a:cs typeface="+mn-cs"/>
          <a:sym typeface="Lucida Grande"/>
        </a:defRPr>
      </a:lvl7pPr>
      <a:lvl8pPr indent="3200400" algn="r" defTabSz="457200">
        <a:defRPr sz="1000">
          <a:solidFill>
            <a:schemeClr val="tx1"/>
          </a:solidFill>
          <a:latin typeface="+mn-lt"/>
          <a:ea typeface="+mn-ea"/>
          <a:cs typeface="+mn-cs"/>
          <a:sym typeface="Lucida Grande"/>
        </a:defRPr>
      </a:lvl8pPr>
      <a:lvl9pPr indent="3657600" algn="r" defTabSz="457200">
        <a:defRPr sz="1000">
          <a:solidFill>
            <a:schemeClr val="tx1"/>
          </a:solidFill>
          <a:latin typeface="+mn-lt"/>
          <a:ea typeface="+mn-ea"/>
          <a:cs typeface="+mn-cs"/>
          <a:sym typeface="Lucida Grand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hyperlink" Target="http://resources.mendeley.com" TargetMode="External"/><Relationship Id="rId11" Type="http://schemas.openxmlformats.org/officeDocument/2006/relationships/image" Target="../media/image73.png"/><Relationship Id="rId5" Type="http://schemas.openxmlformats.org/officeDocument/2006/relationships/hyperlink" Target="http://www.blog.mendeley.com" TargetMode="External"/><Relationship Id="rId10" Type="http://schemas.openxmlformats.org/officeDocument/2006/relationships/image" Target="../media/image72.png"/><Relationship Id="rId4" Type="http://schemas.openxmlformats.org/officeDocument/2006/relationships/image" Target="../media/image68.png"/><Relationship Id="rId9"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hyperlink" Target="http://www.mendeley.com/profiles/claire-van-den-broek/"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457200" y="2984822"/>
            <a:ext cx="8229600" cy="751418"/>
          </a:xfrm>
          <a:prstGeom prst="rect">
            <a:avLst/>
          </a:prstGeom>
        </p:spPr>
        <p:txBody>
          <a:bodyPr/>
          <a:lstStyle/>
          <a:p>
            <a:pPr lvl="0">
              <a:defRPr sz="1800">
                <a:solidFill>
                  <a:srgbClr val="000000"/>
                </a:solidFill>
              </a:defRPr>
            </a:pPr>
            <a:r>
              <a:rPr sz="4000">
                <a:solidFill>
                  <a:srgbClr val="1E1E1E"/>
                </a:solidFill>
              </a:rPr>
              <a:t>Introduction to Mendeley</a:t>
            </a:r>
          </a:p>
        </p:txBody>
      </p:sp>
      <p:sp>
        <p:nvSpPr>
          <p:cNvPr id="60" name="Shape 60"/>
          <p:cNvSpPr>
            <a:spLocks noGrp="1"/>
          </p:cNvSpPr>
          <p:nvPr>
            <p:ph type="body" idx="1"/>
          </p:nvPr>
        </p:nvSpPr>
        <p:spPr>
          <a:xfrm>
            <a:off x="457200" y="3751374"/>
            <a:ext cx="8229600" cy="891936"/>
          </a:xfrm>
          <a:prstGeom prst="rect">
            <a:avLst/>
          </a:prstGeom>
        </p:spPr>
        <p:txBody>
          <a:bodyPr lIns="0" tIns="0" rIns="0" bIns="0">
            <a:normAutofit/>
          </a:bodyPr>
          <a:lstStyle/>
          <a:p>
            <a:pPr lvl="0"/>
            <a:endParaRPr/>
          </a:p>
        </p:txBody>
      </p:sp>
      <p:sp>
        <p:nvSpPr>
          <p:cNvPr id="61" name="Shape 61"/>
          <p:cNvSpPr/>
          <p:nvPr/>
        </p:nvSpPr>
        <p:spPr>
          <a:xfrm>
            <a:off x="457200" y="4788868"/>
            <a:ext cx="8229600" cy="8382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defTabSz="356615">
              <a:lnSpc>
                <a:spcPct val="90000"/>
              </a:lnSpc>
              <a:spcBef>
                <a:spcPts val="200"/>
              </a:spcBef>
              <a:defRPr>
                <a:solidFill>
                  <a:srgbClr val="000000"/>
                </a:solidFill>
              </a:defRPr>
            </a:pPr>
            <a:r>
              <a:rPr sz="1170" b="1">
                <a:solidFill>
                  <a:srgbClr val="8F8F8F"/>
                </a:solidFill>
                <a:latin typeface="+mn-lt"/>
                <a:ea typeface="+mn-ea"/>
                <a:cs typeface="+mn-cs"/>
                <a:sym typeface="Helvetica Neue"/>
              </a:rPr>
              <a:t>John Q. Doe</a:t>
            </a:r>
          </a:p>
          <a:p>
            <a:pPr lvl="0" defTabSz="356615">
              <a:lnSpc>
                <a:spcPct val="90000"/>
              </a:lnSpc>
              <a:spcBef>
                <a:spcPts val="200"/>
              </a:spcBef>
              <a:defRPr>
                <a:solidFill>
                  <a:srgbClr val="000000"/>
                </a:solidFill>
              </a:defRPr>
            </a:pPr>
            <a:r>
              <a:rPr sz="1170">
                <a:solidFill>
                  <a:srgbClr val="8F8F8F"/>
                </a:solidFill>
                <a:latin typeface="+mn-lt"/>
                <a:ea typeface="+mn-ea"/>
                <a:cs typeface="+mn-cs"/>
                <a:sym typeface="Helvetica Neue"/>
              </a:rPr>
              <a:t>Job title</a:t>
            </a:r>
          </a:p>
          <a:p>
            <a:pPr lvl="0" defTabSz="356615">
              <a:lnSpc>
                <a:spcPct val="90000"/>
              </a:lnSpc>
              <a:spcBef>
                <a:spcPts val="200"/>
              </a:spcBef>
              <a:defRPr>
                <a:solidFill>
                  <a:srgbClr val="000000"/>
                </a:solidFill>
              </a:defRPr>
            </a:pPr>
            <a:r>
              <a:rPr sz="1170">
                <a:solidFill>
                  <a:srgbClr val="8F8F8F"/>
                </a:solidFill>
                <a:latin typeface="+mn-lt"/>
                <a:ea typeface="+mn-ea"/>
                <a:cs typeface="+mn-cs"/>
                <a:sym typeface="Helvetica Neue"/>
              </a:rPr>
              <a:t>johnqdoe@example.com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Adding Documents</a:t>
            </a:r>
          </a:p>
        </p:txBody>
      </p:sp>
      <p:pic>
        <p:nvPicPr>
          <p:cNvPr id="126" name="image22.png" descr="Screenshot 2014-03-11 14.37.28.png"/>
          <p:cNvPicPr/>
          <p:nvPr/>
        </p:nvPicPr>
        <p:blipFill>
          <a:blip r:embed="rId3" cstate="print">
            <a:extLst/>
          </a:blip>
          <a:stretch>
            <a:fillRect/>
          </a:stretch>
        </p:blipFill>
        <p:spPr>
          <a:xfrm>
            <a:off x="2484438" y="2420938"/>
            <a:ext cx="6219826" cy="3044826"/>
          </a:xfrm>
          <a:prstGeom prst="rect">
            <a:avLst/>
          </a:prstGeom>
          <a:ln w="12700">
            <a:miter lim="400000"/>
          </a:ln>
        </p:spPr>
      </p:pic>
      <p:pic>
        <p:nvPicPr>
          <p:cNvPr id="127" name="image22.png" descr="Screenshot 2014-03-11 14.37.28.png"/>
          <p:cNvPicPr/>
          <p:nvPr/>
        </p:nvPicPr>
        <p:blipFill>
          <a:blip r:embed="rId3" cstate="print">
            <a:extLst/>
          </a:blip>
          <a:stretch>
            <a:fillRect/>
          </a:stretch>
        </p:blipFill>
        <p:spPr>
          <a:xfrm>
            <a:off x="2484438" y="2420938"/>
            <a:ext cx="6219826" cy="3044826"/>
          </a:xfrm>
          <a:prstGeom prst="rect">
            <a:avLst/>
          </a:prstGeom>
          <a:ln w="12700">
            <a:miter lim="400000"/>
          </a:ln>
        </p:spPr>
      </p:pic>
      <p:sp>
        <p:nvSpPr>
          <p:cNvPr id="128" name="Shape 128"/>
          <p:cNvSpPr/>
          <p:nvPr/>
        </p:nvSpPr>
        <p:spPr>
          <a:xfrm>
            <a:off x="528200" y="1630539"/>
            <a:ext cx="2597482" cy="6438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a:solidFill>
                  <a:srgbClr val="000000"/>
                </a:solidFill>
              </a:defRPr>
            </a:pPr>
            <a:r>
              <a:rPr>
                <a:solidFill>
                  <a:srgbClr val="1E1E1D"/>
                </a:solidFill>
                <a:latin typeface="+mn-lt"/>
                <a:ea typeface="+mn-ea"/>
                <a:cs typeface="+mn-cs"/>
                <a:sym typeface="Helvetica Neue"/>
              </a:rPr>
              <a:t>Select a file or folder to </a:t>
            </a:r>
          </a:p>
          <a:p>
            <a:pPr lvl="0">
              <a:defRPr>
                <a:solidFill>
                  <a:srgbClr val="000000"/>
                </a:solidFill>
              </a:defRPr>
            </a:pPr>
            <a:r>
              <a:rPr>
                <a:solidFill>
                  <a:srgbClr val="1E1E1D"/>
                </a:solidFill>
                <a:latin typeface="+mn-lt"/>
                <a:ea typeface="+mn-ea"/>
                <a:cs typeface="+mn-cs"/>
                <a:sym typeface="Helvetica Neue"/>
              </a:rPr>
              <a:t>add from your computer</a:t>
            </a:r>
          </a:p>
        </p:txBody>
      </p:sp>
      <p:sp>
        <p:nvSpPr>
          <p:cNvPr id="129" name="Shape 129"/>
          <p:cNvSpPr/>
          <p:nvPr/>
        </p:nvSpPr>
        <p:spPr>
          <a:xfrm>
            <a:off x="1860574" y="2954866"/>
            <a:ext cx="525464" cy="224871"/>
          </a:xfrm>
          <a:prstGeom prst="rightArrow">
            <a:avLst>
              <a:gd name="adj1" fmla="val 73009"/>
              <a:gd name="adj2" fmla="val 50085"/>
            </a:avLst>
          </a:prstGeom>
          <a:solidFill>
            <a:srgbClr val="919191"/>
          </a:solidFill>
          <a:ln w="25400">
            <a:solidFill>
              <a:srgbClr val="919191"/>
            </a:solidFill>
            <a:round/>
          </a:ln>
        </p:spPr>
        <p:txBody>
          <a:bodyPr lIns="0" tIns="0" rIns="0" bIns="0" anchor="ctr"/>
          <a:lstStyle/>
          <a:p>
            <a:pPr lvl="0">
              <a:defRPr>
                <a:solidFill>
                  <a:srgbClr val="1E1E1D"/>
                </a:solidFill>
                <a:latin typeface="+mn-lt"/>
                <a:ea typeface="+mn-ea"/>
                <a:cs typeface="+mn-cs"/>
                <a:sym typeface="Helvetica Neue"/>
              </a:defRPr>
            </a:pPr>
            <a:endParaRPr/>
          </a:p>
        </p:txBody>
      </p:sp>
      <p:sp>
        <p:nvSpPr>
          <p:cNvPr id="130" name="Shape 130"/>
          <p:cNvSpPr/>
          <p:nvPr/>
        </p:nvSpPr>
        <p:spPr>
          <a:xfrm>
            <a:off x="179387" y="2898905"/>
            <a:ext cx="1649477" cy="364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1E1E1D"/>
                </a:solidFill>
                <a:latin typeface="+mn-lt"/>
                <a:ea typeface="+mn-ea"/>
                <a:cs typeface="+mn-cs"/>
                <a:sym typeface="Helvetica Neue"/>
              </a:defRPr>
            </a:lvl1pPr>
          </a:lstStyle>
          <a:p>
            <a:pPr lvl="0">
              <a:defRPr>
                <a:solidFill>
                  <a:srgbClr val="000000"/>
                </a:solidFill>
              </a:defRPr>
            </a:pPr>
            <a:r>
              <a:rPr>
                <a:solidFill>
                  <a:srgbClr val="1E1E1D"/>
                </a:solidFill>
              </a:rPr>
              <a:t>Watch a folder </a:t>
            </a:r>
          </a:p>
        </p:txBody>
      </p:sp>
      <p:sp>
        <p:nvSpPr>
          <p:cNvPr id="131" name="Shape 131"/>
          <p:cNvSpPr/>
          <p:nvPr/>
        </p:nvSpPr>
        <p:spPr>
          <a:xfrm>
            <a:off x="723082" y="3851247"/>
            <a:ext cx="2206651" cy="6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a:solidFill>
                  <a:srgbClr val="1E1E1D"/>
                </a:solidFill>
                <a:latin typeface="+mn-lt"/>
                <a:ea typeface="+mn-ea"/>
                <a:cs typeface="+mn-cs"/>
                <a:sym typeface="Helvetica Neue"/>
              </a:rPr>
              <a:t>Add references </a:t>
            </a:r>
          </a:p>
          <a:p>
            <a:pPr lvl="0">
              <a:defRPr>
                <a:solidFill>
                  <a:srgbClr val="000000"/>
                </a:solidFill>
              </a:defRPr>
            </a:pPr>
            <a:r>
              <a:rPr>
                <a:solidFill>
                  <a:srgbClr val="1E1E1D"/>
                </a:solidFill>
                <a:latin typeface="+mn-lt"/>
                <a:ea typeface="+mn-ea"/>
                <a:cs typeface="+mn-cs"/>
                <a:sym typeface="Helvetica Neue"/>
              </a:rPr>
              <a:t>manually</a:t>
            </a:r>
          </a:p>
        </p:txBody>
      </p:sp>
      <p:sp>
        <p:nvSpPr>
          <p:cNvPr id="132" name="Shape 132"/>
          <p:cNvSpPr/>
          <p:nvPr/>
        </p:nvSpPr>
        <p:spPr>
          <a:xfrm>
            <a:off x="5747561" y="1094471"/>
            <a:ext cx="3270937" cy="643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a:solidFill>
                  <a:srgbClr val="000000"/>
                </a:solidFill>
              </a:defRPr>
            </a:pPr>
            <a:r>
              <a:rPr>
                <a:solidFill>
                  <a:srgbClr val="1E1E1D"/>
                </a:solidFill>
                <a:latin typeface="+mn-lt"/>
                <a:ea typeface="+mn-ea"/>
                <a:cs typeface="+mn-cs"/>
                <a:sym typeface="Helvetica Neue"/>
              </a:rPr>
              <a:t>Import your references from </a:t>
            </a:r>
          </a:p>
          <a:p>
            <a:pPr lvl="0">
              <a:defRPr>
                <a:solidFill>
                  <a:srgbClr val="000000"/>
                </a:solidFill>
              </a:defRPr>
            </a:pPr>
            <a:r>
              <a:rPr>
                <a:solidFill>
                  <a:srgbClr val="1E1E1D"/>
                </a:solidFill>
                <a:latin typeface="+mn-lt"/>
                <a:ea typeface="+mn-ea"/>
                <a:cs typeface="+mn-cs"/>
                <a:sym typeface="Helvetica Neue"/>
              </a:rPr>
              <a:t>BibTex, Endnote, RIS or Zotero</a:t>
            </a:r>
          </a:p>
        </p:txBody>
      </p:sp>
      <p:sp>
        <p:nvSpPr>
          <p:cNvPr id="133" name="Shape 133"/>
          <p:cNvSpPr/>
          <p:nvPr/>
        </p:nvSpPr>
        <p:spPr>
          <a:xfrm>
            <a:off x="7053074" y="1782422"/>
            <a:ext cx="432373" cy="509044"/>
          </a:xfrm>
          <a:custGeom>
            <a:avLst/>
            <a:gdLst/>
            <a:ahLst/>
            <a:cxnLst>
              <a:cxn ang="0">
                <a:pos x="wd2" y="hd2"/>
              </a:cxn>
              <a:cxn ang="5400000">
                <a:pos x="wd2" y="hd2"/>
              </a:cxn>
              <a:cxn ang="10800000">
                <a:pos x="wd2" y="hd2"/>
              </a:cxn>
              <a:cxn ang="16200000">
                <a:pos x="wd2" y="hd2"/>
              </a:cxn>
            </a:cxnLst>
            <a:rect l="0" t="0" r="r" b="b"/>
            <a:pathLst>
              <a:path w="21600" h="21600" extrusionOk="0">
                <a:moveTo>
                  <a:pt x="0" y="12427"/>
                </a:moveTo>
                <a:lnTo>
                  <a:pt x="5400" y="12427"/>
                </a:lnTo>
                <a:lnTo>
                  <a:pt x="5400" y="0"/>
                </a:lnTo>
                <a:lnTo>
                  <a:pt x="16200" y="0"/>
                </a:lnTo>
                <a:lnTo>
                  <a:pt x="16200" y="12427"/>
                </a:lnTo>
                <a:lnTo>
                  <a:pt x="21600" y="12427"/>
                </a:lnTo>
                <a:lnTo>
                  <a:pt x="108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sp>
        <p:nvSpPr>
          <p:cNvPr id="134" name="Shape 134"/>
          <p:cNvSpPr/>
          <p:nvPr/>
        </p:nvSpPr>
        <p:spPr>
          <a:xfrm>
            <a:off x="1679474" y="3222069"/>
            <a:ext cx="706563" cy="5915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150"/>
                </a:lnTo>
                <a:cubicBezTo>
                  <a:pt x="0" y="6931"/>
                  <a:pt x="3542" y="2700"/>
                  <a:pt x="7911" y="2700"/>
                </a:cubicBezTo>
                <a:lnTo>
                  <a:pt x="17079" y="2700"/>
                </a:lnTo>
                <a:lnTo>
                  <a:pt x="17079" y="0"/>
                </a:lnTo>
                <a:lnTo>
                  <a:pt x="21600" y="5400"/>
                </a:lnTo>
                <a:lnTo>
                  <a:pt x="17079" y="10800"/>
                </a:lnTo>
                <a:lnTo>
                  <a:pt x="17079" y="8100"/>
                </a:lnTo>
                <a:lnTo>
                  <a:pt x="7911" y="8100"/>
                </a:lnTo>
                <a:cubicBezTo>
                  <a:pt x="6039" y="8100"/>
                  <a:pt x="4521" y="9913"/>
                  <a:pt x="4521" y="12150"/>
                </a:cubicBezTo>
                <a:lnTo>
                  <a:pt x="4521" y="21600"/>
                </a:lnTo>
                <a:close/>
              </a:path>
            </a:pathLst>
          </a:custGeom>
          <a:solidFill>
            <a:srgbClr val="919191"/>
          </a:solidFill>
          <a:ln>
            <a:solidFill>
              <a:srgbClr val="919191"/>
            </a:solidFill>
          </a:ln>
        </p:spPr>
        <p:txBody>
          <a:bodyPr lIns="0" tIns="0" rIns="0" bIns="0" anchor="ctr"/>
          <a:lstStyle/>
          <a:p>
            <a:pPr lvl="0" algn="ctr">
              <a:defRPr>
                <a:solidFill>
                  <a:srgbClr val="1E1E1D"/>
                </a:solidFill>
                <a:latin typeface="+mn-lt"/>
                <a:ea typeface="+mn-ea"/>
                <a:cs typeface="+mn-cs"/>
                <a:sym typeface="Helvetica Neue"/>
              </a:defRPr>
            </a:pPr>
            <a:endParaRPr/>
          </a:p>
        </p:txBody>
      </p:sp>
      <p:sp>
        <p:nvSpPr>
          <p:cNvPr id="135" name="Shape 135"/>
          <p:cNvSpPr/>
          <p:nvPr/>
        </p:nvSpPr>
        <p:spPr>
          <a:xfrm flipV="1">
            <a:off x="1661930" y="2276869"/>
            <a:ext cx="706564" cy="5915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150"/>
                </a:lnTo>
                <a:cubicBezTo>
                  <a:pt x="0" y="6931"/>
                  <a:pt x="3542" y="2700"/>
                  <a:pt x="7911" y="2700"/>
                </a:cubicBezTo>
                <a:lnTo>
                  <a:pt x="17079" y="2700"/>
                </a:lnTo>
                <a:lnTo>
                  <a:pt x="17079" y="0"/>
                </a:lnTo>
                <a:lnTo>
                  <a:pt x="21600" y="5400"/>
                </a:lnTo>
                <a:lnTo>
                  <a:pt x="17079" y="10800"/>
                </a:lnTo>
                <a:lnTo>
                  <a:pt x="17079" y="8100"/>
                </a:lnTo>
                <a:lnTo>
                  <a:pt x="7911" y="8100"/>
                </a:lnTo>
                <a:cubicBezTo>
                  <a:pt x="6039" y="8100"/>
                  <a:pt x="4521" y="9913"/>
                  <a:pt x="4521" y="12150"/>
                </a:cubicBezTo>
                <a:lnTo>
                  <a:pt x="4521" y="21600"/>
                </a:lnTo>
                <a:close/>
              </a:path>
            </a:pathLst>
          </a:custGeom>
          <a:solidFill>
            <a:srgbClr val="919191"/>
          </a:solidFill>
          <a:ln>
            <a:solidFill>
              <a:srgbClr val="919191"/>
            </a:solidFill>
          </a:ln>
        </p:spPr>
        <p:txBody>
          <a:bodyPr lIns="0" tIns="0" rIns="0" bIns="0" anchor="ctr"/>
          <a:lstStyle/>
          <a:p>
            <a:pPr lvl="0" algn="ctr">
              <a:defRPr>
                <a:solidFill>
                  <a:srgbClr val="1E1E1D"/>
                </a:solidFill>
                <a:latin typeface="+mn-lt"/>
                <a:ea typeface="+mn-ea"/>
                <a:cs typeface="+mn-cs"/>
                <a:sym typeface="Helvetica Neue"/>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2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13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1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5" nodeType="clickEffect">
                                  <p:stCondLst>
                                    <p:cond delay="0"/>
                                  </p:stCondLst>
                                  <p:iterate>
                                    <p:tmAbs val="0"/>
                                  </p:iterate>
                                  <p:childTnLst>
                                    <p:set>
                                      <p:cBhvr>
                                        <p:cTn id="20" fill="hold"/>
                                        <p:tgtEl>
                                          <p:spTgt spid="13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6" nodeType="afterEffect">
                                  <p:stCondLst>
                                    <p:cond delay="0"/>
                                  </p:stCondLst>
                                  <p:iterate>
                                    <p:tmAbs val="0"/>
                                  </p:iterate>
                                  <p:childTnLst>
                                    <p:set>
                                      <p:cBhvr>
                                        <p:cTn id="23" fill="hold"/>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2" animBg="1" advAuto="0"/>
      <p:bldP spid="130" grpId="1" animBg="1" advAuto="0"/>
      <p:bldP spid="131" grpId="3" animBg="1" advAuto="0"/>
      <p:bldP spid="132" grpId="5" animBg="1" advAuto="0"/>
      <p:bldP spid="133" grpId="6" animBg="1" advAuto="0"/>
      <p:bldP spid="134"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Document Details Lookup</a:t>
            </a:r>
          </a:p>
        </p:txBody>
      </p:sp>
      <p:grpSp>
        <p:nvGrpSpPr>
          <p:cNvPr id="142" name="Group 142"/>
          <p:cNvGrpSpPr/>
          <p:nvPr/>
        </p:nvGrpSpPr>
        <p:grpSpPr>
          <a:xfrm>
            <a:off x="4012955" y="1769803"/>
            <a:ext cx="1959188" cy="4274205"/>
            <a:chOff x="0" y="0"/>
            <a:chExt cx="1959187" cy="4274203"/>
          </a:xfrm>
        </p:grpSpPr>
        <p:pic>
          <p:nvPicPr>
            <p:cNvPr id="140" name="image23.png" descr="LookUpPmid2.tiff"/>
            <p:cNvPicPr/>
            <p:nvPr/>
          </p:nvPicPr>
          <p:blipFill>
            <a:blip r:embed="rId3" cstate="print">
              <a:extLst/>
            </a:blip>
            <a:stretch>
              <a:fillRect/>
            </a:stretch>
          </p:blipFill>
          <p:spPr>
            <a:xfrm>
              <a:off x="0" y="0"/>
              <a:ext cx="1959188" cy="4274204"/>
            </a:xfrm>
            <a:prstGeom prst="rect">
              <a:avLst/>
            </a:prstGeom>
            <a:ln w="12700" cap="flat">
              <a:noFill/>
              <a:miter lim="400000"/>
            </a:ln>
            <a:effectLst/>
          </p:spPr>
        </p:pic>
        <p:pic>
          <p:nvPicPr>
            <p:cNvPr id="141" name="image24.png" descr="LookUpsuc.png"/>
            <p:cNvPicPr/>
            <p:nvPr/>
          </p:nvPicPr>
          <p:blipFill>
            <a:blip r:embed="rId4" cstate="print">
              <a:extLst/>
            </a:blip>
            <a:stretch>
              <a:fillRect/>
            </a:stretch>
          </p:blipFill>
          <p:spPr>
            <a:xfrm>
              <a:off x="875613" y="4015280"/>
              <a:ext cx="1045874" cy="225728"/>
            </a:xfrm>
            <a:prstGeom prst="rect">
              <a:avLst/>
            </a:prstGeom>
            <a:ln w="12700" cap="flat">
              <a:noFill/>
              <a:miter lim="400000"/>
            </a:ln>
            <a:effectLst/>
          </p:spPr>
        </p:pic>
      </p:grpSp>
      <p:pic>
        <p:nvPicPr>
          <p:cNvPr id="143" name="image25.png" descr="LookUpPMID.tiff"/>
          <p:cNvPicPr/>
          <p:nvPr/>
        </p:nvPicPr>
        <p:blipFill>
          <a:blip r:embed="rId5" cstate="print">
            <a:extLst/>
          </a:blip>
          <a:stretch>
            <a:fillRect/>
          </a:stretch>
        </p:blipFill>
        <p:spPr>
          <a:xfrm>
            <a:off x="228600" y="1769804"/>
            <a:ext cx="1952407" cy="4274203"/>
          </a:xfrm>
          <a:prstGeom prst="rect">
            <a:avLst/>
          </a:prstGeom>
          <a:ln w="12700">
            <a:miter lim="400000"/>
          </a:ln>
          <a:effectLst>
            <a:outerShdw blurRad="63500" rotWithShape="0">
              <a:srgbClr val="000000">
                <a:alpha val="39999"/>
              </a:srgbClr>
            </a:outerShdw>
          </a:effectLst>
        </p:spPr>
      </p:pic>
      <p:sp>
        <p:nvSpPr>
          <p:cNvPr id="144" name="Shape 144"/>
          <p:cNvSpPr/>
          <p:nvPr/>
        </p:nvSpPr>
        <p:spPr>
          <a:xfrm>
            <a:off x="2181006" y="2001179"/>
            <a:ext cx="1926533" cy="343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endParaRPr>
              <a:solidFill>
                <a:srgbClr val="1E1E1D"/>
              </a:solidFill>
              <a:latin typeface="+mn-lt"/>
              <a:ea typeface="+mn-ea"/>
              <a:cs typeface="+mn-cs"/>
              <a:sym typeface="Helvetica Neue"/>
            </a:endParaRPr>
          </a:p>
          <a:p>
            <a:pPr lvl="0">
              <a:defRPr>
                <a:solidFill>
                  <a:srgbClr val="000000"/>
                </a:solidFill>
              </a:defRPr>
            </a:pPr>
            <a:endParaRPr>
              <a:solidFill>
                <a:srgbClr val="1E1E1D"/>
              </a:solidFill>
              <a:latin typeface="+mn-lt"/>
              <a:ea typeface="+mn-ea"/>
              <a:cs typeface="+mn-cs"/>
              <a:sym typeface="Helvetica Neue"/>
            </a:endParaRPr>
          </a:p>
          <a:p>
            <a:pPr lvl="0">
              <a:defRPr>
                <a:solidFill>
                  <a:srgbClr val="000000"/>
                </a:solidFill>
              </a:defRPr>
            </a:pPr>
            <a:endParaRPr>
              <a:solidFill>
                <a:srgbClr val="1E1E1D"/>
              </a:solidFill>
              <a:latin typeface="+mn-lt"/>
              <a:ea typeface="+mn-ea"/>
              <a:cs typeface="+mn-cs"/>
              <a:sym typeface="Helvetica Neue"/>
            </a:endParaRPr>
          </a:p>
          <a:p>
            <a:pPr lvl="0">
              <a:defRPr>
                <a:solidFill>
                  <a:srgbClr val="000000"/>
                </a:solidFill>
              </a:defRPr>
            </a:pPr>
            <a:r>
              <a:rPr>
                <a:solidFill>
                  <a:srgbClr val="1E1E1D"/>
                </a:solidFill>
                <a:latin typeface="+mn-lt"/>
                <a:ea typeface="+mn-ea"/>
                <a:cs typeface="+mn-cs"/>
                <a:sym typeface="Helvetica Neue"/>
              </a:rPr>
              <a:t>Enter the DOI, PubMed, or ArXiv ID and click on the magnifying glass to start lookup</a:t>
            </a:r>
          </a:p>
          <a:p>
            <a:pPr lvl="0">
              <a:defRPr>
                <a:solidFill>
                  <a:srgbClr val="000000"/>
                </a:solidFill>
              </a:defRPr>
            </a:pPr>
            <a:endParaRPr>
              <a:solidFill>
                <a:srgbClr val="1E1E1D"/>
              </a:solidFill>
              <a:latin typeface="+mn-lt"/>
              <a:ea typeface="+mn-ea"/>
              <a:cs typeface="+mn-cs"/>
              <a:sym typeface="Helvetica Neue"/>
            </a:endParaRPr>
          </a:p>
          <a:p>
            <a:pPr lvl="0">
              <a:defRPr>
                <a:solidFill>
                  <a:srgbClr val="000000"/>
                </a:solidFill>
              </a:defRPr>
            </a:pPr>
            <a:endParaRPr>
              <a:solidFill>
                <a:srgbClr val="1E1E1D"/>
              </a:solidFill>
              <a:latin typeface="+mn-lt"/>
              <a:ea typeface="+mn-ea"/>
              <a:cs typeface="+mn-cs"/>
              <a:sym typeface="Helvetica Neue"/>
            </a:endParaRPr>
          </a:p>
        </p:txBody>
      </p:sp>
      <p:sp>
        <p:nvSpPr>
          <p:cNvPr id="145" name="Shape 145"/>
          <p:cNvSpPr/>
          <p:nvPr/>
        </p:nvSpPr>
        <p:spPr>
          <a:xfrm rot="10800000">
            <a:off x="2316123" y="4620412"/>
            <a:ext cx="696973" cy="7970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0624"/>
                </a:lnTo>
                <a:cubicBezTo>
                  <a:pt x="0" y="6060"/>
                  <a:pt x="4231" y="2361"/>
                  <a:pt x="9450" y="2361"/>
                </a:cubicBezTo>
                <a:lnTo>
                  <a:pt x="16200" y="2361"/>
                </a:lnTo>
                <a:lnTo>
                  <a:pt x="16200" y="0"/>
                </a:lnTo>
                <a:lnTo>
                  <a:pt x="21600" y="4722"/>
                </a:lnTo>
                <a:lnTo>
                  <a:pt x="16200" y="9444"/>
                </a:lnTo>
                <a:lnTo>
                  <a:pt x="16200" y="7083"/>
                </a:lnTo>
                <a:lnTo>
                  <a:pt x="9450" y="7083"/>
                </a:lnTo>
                <a:cubicBezTo>
                  <a:pt x="7213" y="7083"/>
                  <a:pt x="5400" y="8668"/>
                  <a:pt x="5400" y="10624"/>
                </a:cubicBezTo>
                <a:lnTo>
                  <a:pt x="54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sp>
        <p:nvSpPr>
          <p:cNvPr id="146" name="Shape 146"/>
          <p:cNvSpPr/>
          <p:nvPr/>
        </p:nvSpPr>
        <p:spPr>
          <a:xfrm>
            <a:off x="3364396" y="5417499"/>
            <a:ext cx="513443" cy="5915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0546"/>
                </a:lnTo>
                <a:cubicBezTo>
                  <a:pt x="0" y="6016"/>
                  <a:pt x="4231" y="2344"/>
                  <a:pt x="9450" y="2344"/>
                </a:cubicBezTo>
                <a:lnTo>
                  <a:pt x="16200" y="2344"/>
                </a:lnTo>
                <a:lnTo>
                  <a:pt x="16200" y="0"/>
                </a:lnTo>
                <a:lnTo>
                  <a:pt x="21600" y="4687"/>
                </a:lnTo>
                <a:lnTo>
                  <a:pt x="16200" y="9375"/>
                </a:lnTo>
                <a:lnTo>
                  <a:pt x="16200" y="7031"/>
                </a:lnTo>
                <a:lnTo>
                  <a:pt x="9450" y="7031"/>
                </a:lnTo>
                <a:cubicBezTo>
                  <a:pt x="7213" y="7031"/>
                  <a:pt x="5400" y="8605"/>
                  <a:pt x="5400" y="10546"/>
                </a:cubicBezTo>
                <a:lnTo>
                  <a:pt x="54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sp>
        <p:nvSpPr>
          <p:cNvPr id="147" name="Shape 147"/>
          <p:cNvSpPr/>
          <p:nvPr/>
        </p:nvSpPr>
        <p:spPr>
          <a:xfrm>
            <a:off x="1722733" y="6165598"/>
            <a:ext cx="4601868" cy="643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1E1E1D"/>
                </a:solidFill>
                <a:latin typeface="+mn-lt"/>
                <a:ea typeface="+mn-ea"/>
                <a:cs typeface="+mn-cs"/>
                <a:sym typeface="Helvetica Neue"/>
              </a:defRPr>
            </a:lvl1pPr>
          </a:lstStyle>
          <a:p>
            <a:pPr lvl="0">
              <a:defRPr>
                <a:solidFill>
                  <a:srgbClr val="000000"/>
                </a:solidFill>
              </a:defRPr>
            </a:pPr>
            <a:r>
              <a:rPr>
                <a:solidFill>
                  <a:srgbClr val="1E1E1D"/>
                </a:solidFill>
              </a:rPr>
              <a:t>Mendeley adds missing info automatically</a:t>
            </a:r>
          </a:p>
        </p:txBody>
      </p:sp>
      <p:sp>
        <p:nvSpPr>
          <p:cNvPr id="148" name="Shape 148"/>
          <p:cNvSpPr/>
          <p:nvPr/>
        </p:nvSpPr>
        <p:spPr>
          <a:xfrm>
            <a:off x="6324600" y="1591050"/>
            <a:ext cx="2560829" cy="1202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1E1E1D"/>
                </a:solidFill>
                <a:latin typeface="+mn-lt"/>
                <a:ea typeface="+mn-ea"/>
                <a:cs typeface="+mn-cs"/>
                <a:sym typeface="Helvetica Neue"/>
              </a:defRPr>
            </a:lvl1pPr>
          </a:lstStyle>
          <a:p>
            <a:pPr lvl="0">
              <a:defRPr>
                <a:solidFill>
                  <a:srgbClr val="000000"/>
                </a:solidFill>
              </a:defRPr>
            </a:pPr>
            <a:r>
              <a:rPr>
                <a:solidFill>
                  <a:srgbClr val="1E1E1D"/>
                </a:solidFill>
              </a:rPr>
              <a:t>Look up documents by title on Google Scholar if they are flagged for review</a:t>
            </a:r>
          </a:p>
        </p:txBody>
      </p:sp>
      <p:pic>
        <p:nvPicPr>
          <p:cNvPr id="149" name="image26.png"/>
          <p:cNvPicPr/>
          <p:nvPr/>
        </p:nvPicPr>
        <p:blipFill>
          <a:blip r:embed="rId6" cstate="print">
            <a:extLst/>
          </a:blip>
          <a:stretch>
            <a:fillRect/>
          </a:stretch>
        </p:blipFill>
        <p:spPr>
          <a:xfrm>
            <a:off x="6324600" y="3228883"/>
            <a:ext cx="2560829" cy="2780128"/>
          </a:xfrm>
          <a:prstGeom prst="rect">
            <a:avLst/>
          </a:prstGeom>
          <a:ln w="12700">
            <a:miter lim="400000"/>
          </a:ln>
        </p:spPr>
      </p:pic>
      <p:sp>
        <p:nvSpPr>
          <p:cNvPr id="150" name="Shape 150"/>
          <p:cNvSpPr/>
          <p:nvPr/>
        </p:nvSpPr>
        <p:spPr>
          <a:xfrm>
            <a:off x="7296284" y="2769692"/>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4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1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4" nodeType="clickEffect">
                                  <p:stCondLst>
                                    <p:cond delay="0"/>
                                  </p:stCondLst>
                                  <p:iterate>
                                    <p:tmAbs val="0"/>
                                  </p:iterate>
                                  <p:childTnLst>
                                    <p:set>
                                      <p:cBhvr>
                                        <p:cTn id="16" fill="hold"/>
                                        <p:tgtEl>
                                          <p:spTgt spid="14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150"/>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6" nodeType="afterEffect">
                                  <p:stCondLst>
                                    <p:cond delay="0"/>
                                  </p:stCondLst>
                                  <p:iterate>
                                    <p:tmAbs val="0"/>
                                  </p:iterate>
                                  <p:childTnLst>
                                    <p:set>
                                      <p:cBhvr>
                                        <p:cTn id="22"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3" animBg="1" advAuto="0"/>
      <p:bldP spid="146" grpId="1" animBg="1" advAuto="0"/>
      <p:bldP spid="147" grpId="2" animBg="1" advAuto="0"/>
      <p:bldP spid="148" grpId="4" animBg="1" advAuto="0"/>
      <p:bldP spid="149" grpId="6" animBg="1" advAuto="0"/>
      <p:bldP spid="150" grpId="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xfrm>
            <a:off x="457200" y="603343"/>
            <a:ext cx="8229600" cy="1143001"/>
          </a:xfrm>
          <a:prstGeom prst="rect">
            <a:avLst/>
          </a:prstGeom>
        </p:spPr>
        <p:txBody>
          <a:bodyPr/>
          <a:lstStyle/>
          <a:p>
            <a:pPr lvl="0">
              <a:defRPr sz="1800">
                <a:solidFill>
                  <a:srgbClr val="000000"/>
                </a:solidFill>
              </a:defRPr>
            </a:pPr>
            <a:r>
              <a:rPr sz="3900">
                <a:solidFill>
                  <a:srgbClr val="1E1E1D"/>
                </a:solidFill>
              </a:rPr>
              <a:t>Web Importer</a:t>
            </a:r>
            <a:br>
              <a:rPr sz="3900">
                <a:solidFill>
                  <a:srgbClr val="1E1E1D"/>
                </a:solidFill>
              </a:rPr>
            </a:br>
            <a:r>
              <a:rPr sz="2700">
                <a:solidFill>
                  <a:srgbClr val="919191"/>
                </a:solidFill>
              </a:rPr>
              <a:t>Save research while browsing online</a:t>
            </a:r>
          </a:p>
        </p:txBody>
      </p:sp>
      <p:pic>
        <p:nvPicPr>
          <p:cNvPr id="155" name="image27.png" descr="importer1.png"/>
          <p:cNvPicPr/>
          <p:nvPr/>
        </p:nvPicPr>
        <p:blipFill>
          <a:blip r:embed="rId3" cstate="print">
            <a:extLst/>
          </a:blip>
          <a:stretch>
            <a:fillRect/>
          </a:stretch>
        </p:blipFill>
        <p:spPr>
          <a:xfrm>
            <a:off x="597648" y="1872718"/>
            <a:ext cx="6453152" cy="4555826"/>
          </a:xfrm>
          <a:prstGeom prst="rect">
            <a:avLst/>
          </a:prstGeom>
          <a:ln w="12700">
            <a:miter lim="400000"/>
          </a:ln>
        </p:spPr>
      </p:pic>
      <p:pic>
        <p:nvPicPr>
          <p:cNvPr id="156" name="image28.png" descr="import2.png"/>
          <p:cNvPicPr/>
          <p:nvPr/>
        </p:nvPicPr>
        <p:blipFill>
          <a:blip r:embed="rId4" cstate="print">
            <a:extLst/>
          </a:blip>
          <a:stretch>
            <a:fillRect/>
          </a:stretch>
        </p:blipFill>
        <p:spPr>
          <a:xfrm>
            <a:off x="980338" y="2833414"/>
            <a:ext cx="1303130" cy="234059"/>
          </a:xfrm>
          <a:prstGeom prst="rect">
            <a:avLst/>
          </a:prstGeom>
          <a:ln w="12700">
            <a:miter lim="400000"/>
          </a:ln>
        </p:spPr>
      </p:pic>
      <p:pic>
        <p:nvPicPr>
          <p:cNvPr id="157" name="image29.png"/>
          <p:cNvPicPr/>
          <p:nvPr/>
        </p:nvPicPr>
        <p:blipFill>
          <a:blip r:embed="rId5" cstate="print">
            <a:extLst/>
          </a:blip>
          <a:stretch>
            <a:fillRect/>
          </a:stretch>
        </p:blipFill>
        <p:spPr>
          <a:xfrm>
            <a:off x="1480323" y="2924923"/>
            <a:ext cx="321258" cy="49034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Using the Web Importer</a:t>
            </a:r>
          </a:p>
        </p:txBody>
      </p:sp>
      <p:pic>
        <p:nvPicPr>
          <p:cNvPr id="162" name="image30.png" descr="Screenshot 2014-03-11 15.17.06.png"/>
          <p:cNvPicPr/>
          <p:nvPr/>
        </p:nvPicPr>
        <p:blipFill>
          <a:blip r:embed="rId3" cstate="print">
            <a:extLst/>
          </a:blip>
          <a:stretch>
            <a:fillRect/>
          </a:stretch>
        </p:blipFill>
        <p:spPr>
          <a:xfrm>
            <a:off x="732118" y="2416155"/>
            <a:ext cx="6469530" cy="4018118"/>
          </a:xfrm>
          <a:prstGeom prst="rect">
            <a:avLst/>
          </a:prstGeom>
          <a:ln w="12700">
            <a:miter lim="400000"/>
          </a:ln>
        </p:spPr>
      </p:pic>
      <p:sp>
        <p:nvSpPr>
          <p:cNvPr id="163" name="Shape 163"/>
          <p:cNvSpPr/>
          <p:nvPr/>
        </p:nvSpPr>
        <p:spPr>
          <a:xfrm>
            <a:off x="597103" y="1694637"/>
            <a:ext cx="3972423" cy="5179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latin typeface="+mn-lt"/>
                <a:ea typeface="+mn-ea"/>
                <a:cs typeface="+mn-cs"/>
                <a:sym typeface="Helvetica Neue"/>
              </a:defRPr>
            </a:lvl1pPr>
          </a:lstStyle>
          <a:p>
            <a:pPr lvl="0">
              <a:defRPr sz="1800">
                <a:solidFill>
                  <a:srgbClr val="000000"/>
                </a:solidFill>
              </a:defRPr>
            </a:pPr>
            <a:r>
              <a:rPr sz="1500">
                <a:solidFill>
                  <a:srgbClr val="3C3C3B"/>
                </a:solidFill>
              </a:rPr>
              <a:t>Click ‘Save to Mendeley’ to import references from your search results</a:t>
            </a:r>
          </a:p>
        </p:txBody>
      </p:sp>
      <p:sp>
        <p:nvSpPr>
          <p:cNvPr id="164" name="Shape 164"/>
          <p:cNvSpPr/>
          <p:nvPr/>
        </p:nvSpPr>
        <p:spPr>
          <a:xfrm>
            <a:off x="7289903" y="3636081"/>
            <a:ext cx="1628320" cy="11656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latin typeface="+mn-lt"/>
                <a:ea typeface="+mn-ea"/>
                <a:cs typeface="+mn-cs"/>
                <a:sym typeface="Helvetica Neue"/>
              </a:defRPr>
            </a:lvl1pPr>
          </a:lstStyle>
          <a:p>
            <a:pPr lvl="0">
              <a:defRPr sz="1800">
                <a:solidFill>
                  <a:srgbClr val="000000"/>
                </a:solidFill>
              </a:defRPr>
            </a:pPr>
            <a:r>
              <a:rPr sz="1500">
                <a:solidFill>
                  <a:srgbClr val="3C3C3B"/>
                </a:solidFill>
              </a:rPr>
              <a:t>Select an article and import the reference to your library in one click.       </a:t>
            </a:r>
          </a:p>
        </p:txBody>
      </p:sp>
      <p:sp>
        <p:nvSpPr>
          <p:cNvPr id="165" name="Shape 165"/>
          <p:cNvSpPr/>
          <p:nvPr/>
        </p:nvSpPr>
        <p:spPr>
          <a:xfrm rot="16200000">
            <a:off x="279676" y="2920745"/>
            <a:ext cx="297258"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w="12700">
            <a:miter lim="400000"/>
          </a:ln>
        </p:spPr>
        <p:txBody>
          <a:bodyPr lIns="0" tIns="0" rIns="0" bIns="0" anchor="ctr"/>
          <a:lstStyle/>
          <a:p>
            <a:pPr lvl="0" algn="ctr">
              <a:defRPr>
                <a:solidFill>
                  <a:srgbClr val="1E1E1D"/>
                </a:solidFill>
              </a:defRPr>
            </a:pPr>
            <a:endParaRPr/>
          </a:p>
        </p:txBody>
      </p:sp>
      <p:sp>
        <p:nvSpPr>
          <p:cNvPr id="166" name="Shape 166"/>
          <p:cNvSpPr/>
          <p:nvPr/>
        </p:nvSpPr>
        <p:spPr>
          <a:xfrm rot="5400000" flipH="1">
            <a:off x="7310076" y="3318652"/>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w="12700">
            <a:miter lim="400000"/>
          </a:ln>
        </p:spPr>
        <p:txBody>
          <a:bodyPr lIns="0" tIns="0" rIns="0" bIns="0" anchor="ctr"/>
          <a:lstStyle/>
          <a:p>
            <a:pPr lvl="0" algn="ctr">
              <a:defRPr>
                <a:solidFill>
                  <a:srgbClr val="1E1E1D"/>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2" animBg="1" advAuto="0"/>
      <p:bldP spid="166"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Sync</a:t>
            </a:r>
          </a:p>
        </p:txBody>
      </p:sp>
      <p:pic>
        <p:nvPicPr>
          <p:cNvPr id="171" name="image31.png" descr="Screenshot 2014-03-11 17.36.45.png"/>
          <p:cNvPicPr/>
          <p:nvPr/>
        </p:nvPicPr>
        <p:blipFill>
          <a:blip r:embed="rId3" cstate="print">
            <a:extLst/>
          </a:blip>
          <a:stretch>
            <a:fillRect/>
          </a:stretch>
        </p:blipFill>
        <p:spPr>
          <a:xfrm>
            <a:off x="2201322" y="2017836"/>
            <a:ext cx="5021263" cy="2109788"/>
          </a:xfrm>
          <a:prstGeom prst="rect">
            <a:avLst/>
          </a:prstGeom>
          <a:ln w="12700">
            <a:miter lim="400000"/>
          </a:ln>
        </p:spPr>
      </p:pic>
      <p:sp>
        <p:nvSpPr>
          <p:cNvPr id="172" name="Shape 172"/>
          <p:cNvSpPr/>
          <p:nvPr/>
        </p:nvSpPr>
        <p:spPr>
          <a:xfrm>
            <a:off x="2201322" y="1094471"/>
            <a:ext cx="5006805" cy="6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Sync your library to the Mendeley Cloud to access it anywhere &amp; read on all your devices</a:t>
            </a:r>
          </a:p>
        </p:txBody>
      </p:sp>
      <p:sp>
        <p:nvSpPr>
          <p:cNvPr id="173" name="Shape 173"/>
          <p:cNvSpPr/>
          <p:nvPr/>
        </p:nvSpPr>
        <p:spPr>
          <a:xfrm>
            <a:off x="245800" y="4403342"/>
            <a:ext cx="3972423" cy="2040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lvl="0" indent="-285750">
              <a:buSzPct val="100000"/>
              <a:buFont typeface="Arial"/>
              <a:buChar char="•"/>
              <a:defRPr>
                <a:solidFill>
                  <a:srgbClr val="000000"/>
                </a:solidFill>
              </a:defRPr>
            </a:pPr>
            <a:r>
              <a:rPr>
                <a:solidFill>
                  <a:srgbClr val="3C3C3B"/>
                </a:solidFill>
                <a:latin typeface="+mn-lt"/>
                <a:ea typeface="+mn-ea"/>
                <a:cs typeface="+mn-cs"/>
                <a:sym typeface="Helvetica Neue"/>
              </a:rPr>
              <a:t>Mendeley backs up your library online</a:t>
            </a:r>
          </a:p>
          <a:p>
            <a:pPr marL="285750" lvl="0" indent="-285750">
              <a:buSzPct val="100000"/>
              <a:buFont typeface="Arial"/>
              <a:buChar char="•"/>
              <a:defRPr>
                <a:solidFill>
                  <a:srgbClr val="000000"/>
                </a:solidFill>
              </a:defRPr>
            </a:pPr>
            <a:endParaRPr>
              <a:solidFill>
                <a:srgbClr val="3C3C3B"/>
              </a:solidFill>
              <a:latin typeface="+mn-lt"/>
              <a:ea typeface="+mn-ea"/>
              <a:cs typeface="+mn-cs"/>
              <a:sym typeface="Helvetica Neue"/>
            </a:endParaRPr>
          </a:p>
          <a:p>
            <a:pPr marL="285750" lvl="0" indent="-285750">
              <a:buSzPct val="100000"/>
              <a:buFont typeface="Arial"/>
              <a:buChar char="•"/>
              <a:defRPr>
                <a:solidFill>
                  <a:srgbClr val="000000"/>
                </a:solidFill>
              </a:defRPr>
            </a:pPr>
            <a:r>
              <a:rPr>
                <a:solidFill>
                  <a:srgbClr val="3C3C3B"/>
                </a:solidFill>
                <a:latin typeface="+mn-lt"/>
                <a:ea typeface="+mn-ea"/>
                <a:cs typeface="+mn-cs"/>
                <a:sym typeface="Helvetica Neue"/>
              </a:rPr>
              <a:t>Access your articles anywhere</a:t>
            </a:r>
          </a:p>
          <a:p>
            <a:pPr marL="285750" lvl="0" indent="-285750">
              <a:buSzPct val="100000"/>
              <a:buFont typeface="Arial"/>
              <a:buChar char="•"/>
              <a:defRPr>
                <a:solidFill>
                  <a:srgbClr val="000000"/>
                </a:solidFill>
              </a:defRPr>
            </a:pPr>
            <a:endParaRPr>
              <a:solidFill>
                <a:srgbClr val="3C3C3B"/>
              </a:solidFill>
              <a:latin typeface="+mn-lt"/>
              <a:ea typeface="+mn-ea"/>
              <a:cs typeface="+mn-cs"/>
              <a:sym typeface="Helvetica Neue"/>
            </a:endParaRPr>
          </a:p>
          <a:p>
            <a:pPr marL="285750" lvl="0" indent="-285750">
              <a:buSzPct val="100000"/>
              <a:buFont typeface="Arial"/>
              <a:buChar char="•"/>
              <a:defRPr>
                <a:solidFill>
                  <a:srgbClr val="000000"/>
                </a:solidFill>
              </a:defRPr>
            </a:pPr>
            <a:r>
              <a:rPr>
                <a:solidFill>
                  <a:srgbClr val="3C3C3B"/>
                </a:solidFill>
                <a:latin typeface="+mn-lt"/>
                <a:ea typeface="+mn-ea"/>
                <a:cs typeface="+mn-cs"/>
                <a:sym typeface="Helvetica Neue"/>
              </a:rPr>
              <a:t>Get customized suggestions and add them to your library</a:t>
            </a:r>
          </a:p>
        </p:txBody>
      </p:sp>
      <p:pic>
        <p:nvPicPr>
          <p:cNvPr id="174" name="image32.png" descr="Screenshot 2014-04-15 13.59.31.png"/>
          <p:cNvPicPr/>
          <p:nvPr/>
        </p:nvPicPr>
        <p:blipFill>
          <a:blip r:embed="rId4" cstate="print">
            <a:extLst/>
          </a:blip>
          <a:stretch>
            <a:fillRect/>
          </a:stretch>
        </p:blipFill>
        <p:spPr>
          <a:xfrm>
            <a:off x="4369715" y="4403342"/>
            <a:ext cx="4249470" cy="1682444"/>
          </a:xfrm>
          <a:prstGeom prst="rect">
            <a:avLst/>
          </a:prstGeom>
          <a:ln w="12700">
            <a:miter lim="400000"/>
          </a:ln>
        </p:spPr>
      </p:pic>
      <p:sp>
        <p:nvSpPr>
          <p:cNvPr id="175" name="Shape 175"/>
          <p:cNvSpPr/>
          <p:nvPr/>
        </p:nvSpPr>
        <p:spPr>
          <a:xfrm>
            <a:off x="4958770" y="1680236"/>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w="12700">
            <a:miter lim="400000"/>
          </a:ln>
        </p:spPr>
        <p:txBody>
          <a:bodyPr lIns="0" tIns="0" rIns="0" bIns="0" anchor="ctr"/>
          <a:lstStyle/>
          <a:p>
            <a:pPr lvl="0" algn="ctr">
              <a:defRPr>
                <a:solidFill>
                  <a:srgbClr val="1E1E1D"/>
                </a:solidFill>
              </a:defRPr>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xfrm>
            <a:off x="457200" y="3231099"/>
            <a:ext cx="8229600" cy="1362076"/>
          </a:xfrm>
          <a:prstGeom prst="rect">
            <a:avLst/>
          </a:prstGeom>
        </p:spPr>
        <p:txBody>
          <a:bodyPr/>
          <a:lstStyle/>
          <a:p>
            <a:pPr lvl="0">
              <a:defRPr sz="1800">
                <a:solidFill>
                  <a:srgbClr val="000000"/>
                </a:solidFill>
              </a:defRPr>
            </a:pPr>
            <a:r>
              <a:rPr sz="4000">
                <a:solidFill>
                  <a:srgbClr val="1E1E1E"/>
                </a:solidFill>
              </a:rPr>
              <a:t>Organize</a:t>
            </a:r>
          </a:p>
        </p:txBody>
      </p:sp>
      <p:sp>
        <p:nvSpPr>
          <p:cNvPr id="180" name="Shape 180"/>
          <p:cNvSpPr>
            <a:spLocks noGrp="1"/>
          </p:cNvSpPr>
          <p:nvPr>
            <p:ph type="body" idx="1"/>
          </p:nvPr>
        </p:nvSpPr>
        <p:spPr>
          <a:xfrm>
            <a:off x="457200" y="4483103"/>
            <a:ext cx="8229600" cy="1500188"/>
          </a:xfrm>
          <a:prstGeom prst="rect">
            <a:avLst/>
          </a:prstGeom>
        </p:spPr>
        <p:txBody>
          <a:bodyPr lIns="0" tIns="0" rIns="0" bIns="0">
            <a:normAutofit/>
          </a:bodyPr>
          <a:lstStyle/>
          <a:p>
            <a:pPr lvl="0">
              <a:defRPr sz="1800">
                <a:solidFill>
                  <a:srgbClr val="000000"/>
                </a:solidFill>
              </a:defRPr>
            </a:pPr>
            <a:r>
              <a:rPr sz="2700">
                <a:solidFill>
                  <a:srgbClr val="8F8F8F"/>
                </a:solidFill>
              </a:rPr>
              <a:t>Managing Your Library</a:t>
            </a:r>
          </a:p>
        </p:txBody>
      </p:sp>
      <p:pic>
        <p:nvPicPr>
          <p:cNvPr id="181" name="image33.png"/>
          <p:cNvPicPr/>
          <p:nvPr/>
        </p:nvPicPr>
        <p:blipFill>
          <a:blip r:embed="rId3" cstate="print">
            <a:extLst/>
          </a:blip>
          <a:stretch>
            <a:fillRect/>
          </a:stretch>
        </p:blipFill>
        <p:spPr>
          <a:xfrm>
            <a:off x="3813175" y="1240204"/>
            <a:ext cx="1517650" cy="244951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Manage Your Library</a:t>
            </a:r>
          </a:p>
        </p:txBody>
      </p:sp>
      <p:pic>
        <p:nvPicPr>
          <p:cNvPr id="186" name="image34.png" descr="Screenshot 2014-04-15 14.56.37.png"/>
          <p:cNvPicPr/>
          <p:nvPr/>
        </p:nvPicPr>
        <p:blipFill>
          <a:blip r:embed="rId3" cstate="print">
            <a:extLst/>
          </a:blip>
          <a:stretch>
            <a:fillRect/>
          </a:stretch>
        </p:blipFill>
        <p:spPr>
          <a:xfrm>
            <a:off x="2689475" y="2117094"/>
            <a:ext cx="5817984" cy="3554132"/>
          </a:xfrm>
          <a:prstGeom prst="rect">
            <a:avLst/>
          </a:prstGeom>
          <a:ln w="12700">
            <a:miter lim="400000"/>
          </a:ln>
        </p:spPr>
      </p:pic>
      <p:sp>
        <p:nvSpPr>
          <p:cNvPr id="187" name="Shape 187"/>
          <p:cNvSpPr/>
          <p:nvPr/>
        </p:nvSpPr>
        <p:spPr>
          <a:xfrm>
            <a:off x="-1" y="4831505"/>
            <a:ext cx="2500098" cy="364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Create category folders</a:t>
            </a:r>
          </a:p>
        </p:txBody>
      </p:sp>
      <p:sp>
        <p:nvSpPr>
          <p:cNvPr id="188" name="Shape 188"/>
          <p:cNvSpPr/>
          <p:nvPr/>
        </p:nvSpPr>
        <p:spPr>
          <a:xfrm>
            <a:off x="3157199" y="4831505"/>
            <a:ext cx="1067420" cy="369333"/>
          </a:xfrm>
          <a:prstGeom prst="rect">
            <a:avLst/>
          </a:prstGeom>
          <a:ln w="28575">
            <a:solidFill>
              <a:srgbClr val="1E1E1D"/>
            </a:solidFill>
          </a:ln>
          <a:effectLst>
            <a:outerShdw blurRad="38100" dist="23000" dir="5400000" rotWithShape="0">
              <a:srgbClr val="000000">
                <a:alpha val="35000"/>
              </a:srgbClr>
            </a:outerShdw>
          </a:effectLst>
        </p:spPr>
        <p:txBody>
          <a:bodyPr lIns="0" tIns="0" rIns="0" bIns="0" anchor="ctr"/>
          <a:lstStyle/>
          <a:p>
            <a:pPr lvl="0" algn="ctr">
              <a:defRPr>
                <a:solidFill>
                  <a:srgbClr val="FFFFFF"/>
                </a:solidFill>
              </a:defRPr>
            </a:pPr>
            <a:endParaRPr/>
          </a:p>
        </p:txBody>
      </p:sp>
      <p:cxnSp>
        <p:nvCxnSpPr>
          <p:cNvPr id="189" name="Connector 189"/>
          <p:cNvCxnSpPr>
            <a:stCxn id="187" idx="0"/>
            <a:endCxn id="188" idx="0"/>
          </p:cNvCxnSpPr>
          <p:nvPr/>
        </p:nvCxnSpPr>
        <p:spPr>
          <a:xfrm>
            <a:off x="1250048" y="5013724"/>
            <a:ext cx="2440862" cy="2448"/>
          </a:xfrm>
          <a:prstGeom prst="straightConnector1">
            <a:avLst/>
          </a:prstGeom>
          <a:ln w="28575">
            <a:solidFill>
              <a:srgbClr val="1E1E1D"/>
            </a:solidFill>
          </a:ln>
          <a:effectLst>
            <a:outerShdw blurRad="38100" dist="20000" dir="5400000" rotWithShape="0">
              <a:srgbClr val="000000">
                <a:alpha val="38000"/>
              </a:srgbClr>
            </a:outerShdw>
          </a:effectLst>
        </p:spPr>
      </p:cxnSp>
      <p:sp>
        <p:nvSpPr>
          <p:cNvPr id="190" name="Shape 190"/>
          <p:cNvSpPr/>
          <p:nvPr/>
        </p:nvSpPr>
        <p:spPr>
          <a:xfrm>
            <a:off x="3047643" y="5785648"/>
            <a:ext cx="4241115" cy="6438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lgn="ctr">
              <a:defRPr>
                <a:solidFill>
                  <a:srgbClr val="000000"/>
                </a:solidFill>
              </a:defRPr>
            </a:pPr>
            <a:r>
              <a:rPr>
                <a:solidFill>
                  <a:srgbClr val="3C3C3B"/>
                </a:solidFill>
                <a:latin typeface="+mn-lt"/>
                <a:ea typeface="+mn-ea"/>
                <a:cs typeface="+mn-cs"/>
                <a:sym typeface="Helvetica Neue"/>
              </a:rPr>
              <a:t>See what type of document is attached </a:t>
            </a:r>
          </a:p>
          <a:p>
            <a:pPr lvl="0" algn="ctr">
              <a:defRPr>
                <a:solidFill>
                  <a:srgbClr val="000000"/>
                </a:solidFill>
              </a:defRPr>
            </a:pPr>
            <a:r>
              <a:rPr>
                <a:solidFill>
                  <a:srgbClr val="3C3C3B"/>
                </a:solidFill>
                <a:latin typeface="+mn-lt"/>
                <a:ea typeface="+mn-ea"/>
                <a:cs typeface="+mn-cs"/>
                <a:sym typeface="Helvetica Neue"/>
              </a:rPr>
              <a:t>(.pdf, .ppt, .docx, excel, etc.)</a:t>
            </a:r>
          </a:p>
        </p:txBody>
      </p:sp>
      <p:sp>
        <p:nvSpPr>
          <p:cNvPr id="191" name="Shape 191"/>
          <p:cNvSpPr/>
          <p:nvPr/>
        </p:nvSpPr>
        <p:spPr>
          <a:xfrm>
            <a:off x="5012816" y="4842000"/>
            <a:ext cx="310769" cy="369333"/>
          </a:xfrm>
          <a:prstGeom prst="rect">
            <a:avLst/>
          </a:prstGeom>
          <a:ln w="28575">
            <a:solidFill>
              <a:srgbClr val="1E1E1D"/>
            </a:solidFill>
          </a:ln>
          <a:effectLst>
            <a:outerShdw blurRad="38100" dist="23000" dir="5400000" rotWithShape="0">
              <a:srgbClr val="000000">
                <a:alpha val="35000"/>
              </a:srgbClr>
            </a:outerShdw>
          </a:effectLst>
        </p:spPr>
        <p:txBody>
          <a:bodyPr lIns="0" tIns="0" rIns="0" bIns="0" anchor="ctr"/>
          <a:lstStyle/>
          <a:p>
            <a:pPr lvl="0" algn="ctr">
              <a:defRPr>
                <a:solidFill>
                  <a:srgbClr val="FFFFFF"/>
                </a:solidFill>
              </a:defRPr>
            </a:pPr>
            <a:endParaRPr/>
          </a:p>
        </p:txBody>
      </p:sp>
      <p:sp>
        <p:nvSpPr>
          <p:cNvPr id="192" name="Shape 192"/>
          <p:cNvSpPr/>
          <p:nvPr/>
        </p:nvSpPr>
        <p:spPr>
          <a:xfrm>
            <a:off x="5012816" y="3524827"/>
            <a:ext cx="310769" cy="369333"/>
          </a:xfrm>
          <a:prstGeom prst="rect">
            <a:avLst/>
          </a:prstGeom>
          <a:ln w="28575">
            <a:solidFill>
              <a:srgbClr val="1E1E1D"/>
            </a:solidFill>
          </a:ln>
          <a:effectLst>
            <a:outerShdw blurRad="38100" dist="23000" dir="5400000" rotWithShape="0">
              <a:srgbClr val="000000">
                <a:alpha val="35000"/>
              </a:srgbClr>
            </a:outerShdw>
          </a:effectLst>
        </p:spPr>
        <p:txBody>
          <a:bodyPr lIns="0" tIns="0" rIns="0" bIns="0" anchor="ctr"/>
          <a:lstStyle/>
          <a:p>
            <a:pPr lvl="0" algn="ctr">
              <a:defRPr>
                <a:solidFill>
                  <a:srgbClr val="FFFFFF"/>
                </a:solidFill>
              </a:defRPr>
            </a:pPr>
            <a:endParaRPr/>
          </a:p>
        </p:txBody>
      </p:sp>
      <p:cxnSp>
        <p:nvCxnSpPr>
          <p:cNvPr id="193" name="Connector 193"/>
          <p:cNvCxnSpPr>
            <a:stCxn id="191" idx="0"/>
            <a:endCxn id="190" idx="0"/>
          </p:cNvCxnSpPr>
          <p:nvPr/>
        </p:nvCxnSpPr>
        <p:spPr>
          <a:xfrm flipH="1">
            <a:off x="5168200" y="5026666"/>
            <a:ext cx="1" cy="1080902"/>
          </a:xfrm>
          <a:prstGeom prst="straightConnector1">
            <a:avLst/>
          </a:prstGeom>
          <a:ln w="28575">
            <a:solidFill>
              <a:srgbClr val="1E1E1D"/>
            </a:solidFill>
          </a:ln>
          <a:effectLst>
            <a:outerShdw blurRad="38100" dist="20000" dir="5400000" rotWithShape="0">
              <a:srgbClr val="000000">
                <a:alpha val="38000"/>
              </a:srgbClr>
            </a:outerShdw>
          </a:effectLst>
        </p:spPr>
      </p:cxnSp>
      <p:sp>
        <p:nvSpPr>
          <p:cNvPr id="194" name="Shape 194"/>
          <p:cNvSpPr/>
          <p:nvPr/>
        </p:nvSpPr>
        <p:spPr>
          <a:xfrm>
            <a:off x="2767544" y="1569098"/>
            <a:ext cx="4723232" cy="364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Open attached PDF files in integrated viewer </a:t>
            </a:r>
          </a:p>
        </p:txBody>
      </p:sp>
      <p:cxnSp>
        <p:nvCxnSpPr>
          <p:cNvPr id="195" name="Connector 195"/>
          <p:cNvCxnSpPr>
            <a:stCxn id="194" idx="0"/>
            <a:endCxn id="192" idx="0"/>
          </p:cNvCxnSpPr>
          <p:nvPr/>
        </p:nvCxnSpPr>
        <p:spPr>
          <a:xfrm>
            <a:off x="5129159" y="1751317"/>
            <a:ext cx="39042" cy="1958177"/>
          </a:xfrm>
          <a:prstGeom prst="straightConnector1">
            <a:avLst/>
          </a:prstGeom>
          <a:ln w="28575">
            <a:solidFill>
              <a:srgbClr val="1E1E1D"/>
            </a:solidFill>
          </a:ln>
          <a:effectLst>
            <a:outerShdw blurRad="38100" dist="20000" dir="5400000" rotWithShape="0">
              <a:srgbClr val="000000">
                <a:alpha val="38000"/>
              </a:srgbClr>
            </a:outerShdw>
          </a:effectLst>
        </p:spPr>
      </p:cxnSp>
      <p:sp>
        <p:nvSpPr>
          <p:cNvPr id="196" name="Shape 196"/>
          <p:cNvSpPr/>
          <p:nvPr/>
        </p:nvSpPr>
        <p:spPr>
          <a:xfrm>
            <a:off x="4460399" y="3981599"/>
            <a:ext cx="310769" cy="369334"/>
          </a:xfrm>
          <a:prstGeom prst="rect">
            <a:avLst/>
          </a:prstGeom>
          <a:ln w="28575">
            <a:solidFill>
              <a:srgbClr val="1E1E1D"/>
            </a:solidFill>
          </a:ln>
        </p:spPr>
        <p:txBody>
          <a:bodyPr lIns="0" tIns="0" rIns="0" bIns="0" anchor="ctr"/>
          <a:lstStyle/>
          <a:p>
            <a:pPr lvl="0" algn="ctr">
              <a:defRPr>
                <a:solidFill>
                  <a:srgbClr val="FFFFFF"/>
                </a:solidFill>
              </a:defRPr>
            </a:pPr>
            <a:endParaRPr/>
          </a:p>
        </p:txBody>
      </p:sp>
      <p:sp>
        <p:nvSpPr>
          <p:cNvPr id="197" name="Shape 197"/>
          <p:cNvSpPr/>
          <p:nvPr/>
        </p:nvSpPr>
        <p:spPr>
          <a:xfrm>
            <a:off x="1051570" y="3964997"/>
            <a:ext cx="1458596" cy="364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Star favorites</a:t>
            </a:r>
          </a:p>
        </p:txBody>
      </p:sp>
      <p:sp>
        <p:nvSpPr>
          <p:cNvPr id="198" name="Shape 198"/>
          <p:cNvSpPr/>
          <p:nvPr/>
        </p:nvSpPr>
        <p:spPr>
          <a:xfrm flipH="1">
            <a:off x="2608407" y="4166265"/>
            <a:ext cx="1851994" cy="1"/>
          </a:xfrm>
          <a:prstGeom prst="line">
            <a:avLst/>
          </a:prstGeom>
          <a:ln w="28575">
            <a:solidFill>
              <a:srgbClr val="1E1E1D"/>
            </a:solidFill>
          </a:ln>
          <a:effectLst>
            <a:outerShdw blurRad="38100" dist="20000" dir="5400000" rotWithShape="0">
              <a:srgbClr val="000000">
                <a:alpha val="38000"/>
              </a:srgbClr>
            </a:outerShdw>
          </a:effectLst>
        </p:spPr>
        <p:txBody>
          <a:bodyPr lIns="0" tIns="0" rIns="0" bIns="0"/>
          <a:lstStyle/>
          <a:p>
            <a:pPr lvl="0">
              <a:defRPr sz="1200">
                <a:solidFill>
                  <a:srgbClr val="000000"/>
                </a:solidFill>
                <a:latin typeface="+mj-lt"/>
                <a:ea typeface="+mj-ea"/>
                <a:cs typeface="+mj-cs"/>
                <a:sym typeface="Helvetica"/>
              </a:defRPr>
            </a:pPr>
            <a:endParaRPr/>
          </a:p>
        </p:txBody>
      </p:sp>
      <p:sp>
        <p:nvSpPr>
          <p:cNvPr id="199" name="Shape 199"/>
          <p:cNvSpPr/>
          <p:nvPr/>
        </p:nvSpPr>
        <p:spPr>
          <a:xfrm>
            <a:off x="4769999" y="4462172"/>
            <a:ext cx="253601" cy="252809"/>
          </a:xfrm>
          <a:prstGeom prst="rect">
            <a:avLst/>
          </a:prstGeom>
          <a:ln w="28575">
            <a:solidFill>
              <a:srgbClr val="1E1E1D"/>
            </a:solidFill>
          </a:ln>
        </p:spPr>
        <p:txBody>
          <a:bodyPr lIns="0" tIns="0" rIns="0" bIns="0" anchor="ctr"/>
          <a:lstStyle/>
          <a:p>
            <a:pPr lvl="0" algn="ctr">
              <a:defRPr>
                <a:solidFill>
                  <a:srgbClr val="FFFFFF"/>
                </a:solidFill>
              </a:defRPr>
            </a:pPr>
            <a:endParaRPr/>
          </a:p>
        </p:txBody>
      </p:sp>
      <p:sp>
        <p:nvSpPr>
          <p:cNvPr id="200" name="Shape 200"/>
          <p:cNvSpPr/>
          <p:nvPr/>
        </p:nvSpPr>
        <p:spPr>
          <a:xfrm>
            <a:off x="2608406" y="4588576"/>
            <a:ext cx="2161595" cy="1"/>
          </a:xfrm>
          <a:prstGeom prst="line">
            <a:avLst/>
          </a:prstGeom>
          <a:ln w="28575">
            <a:solidFill>
              <a:srgbClr val="1E1E1D"/>
            </a:solidFill>
          </a:ln>
          <a:effectLst>
            <a:outerShdw blurRad="38100" dist="20000" dir="5400000" rotWithShape="0">
              <a:srgbClr val="000000">
                <a:alpha val="38000"/>
              </a:srgbClr>
            </a:outerShdw>
          </a:effectLst>
        </p:spPr>
        <p:txBody>
          <a:bodyPr lIns="0" tIns="0" rIns="0" bIns="0"/>
          <a:lstStyle/>
          <a:p>
            <a:pPr lvl="0">
              <a:defRPr sz="1200">
                <a:solidFill>
                  <a:srgbClr val="000000"/>
                </a:solidFill>
                <a:latin typeface="+mj-lt"/>
                <a:ea typeface="+mj-ea"/>
                <a:cs typeface="+mj-cs"/>
                <a:sym typeface="Helvetica"/>
              </a:defRPr>
            </a:pPr>
            <a:endParaRPr/>
          </a:p>
        </p:txBody>
      </p:sp>
      <p:sp>
        <p:nvSpPr>
          <p:cNvPr id="201" name="Shape 201"/>
          <p:cNvSpPr/>
          <p:nvPr/>
        </p:nvSpPr>
        <p:spPr>
          <a:xfrm>
            <a:off x="285804" y="4403911"/>
            <a:ext cx="2221435" cy="364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Mark as read/unread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0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1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4" nodeType="clickEffect">
                                  <p:stCondLst>
                                    <p:cond delay="0"/>
                                  </p:stCondLst>
                                  <p:iterate>
                                    <p:tmAbs val="0"/>
                                  </p:iterate>
                                  <p:childTnLst>
                                    <p:set>
                                      <p:cBhvr>
                                        <p:cTn id="16" fill="hold"/>
                                        <p:tgtEl>
                                          <p:spTgt spid="19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19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6" nodeType="afterEffect">
                                  <p:stCondLst>
                                    <p:cond delay="0"/>
                                  </p:stCondLst>
                                  <p:iterate>
                                    <p:tmAbs val="0"/>
                                  </p:iterate>
                                  <p:childTnLst>
                                    <p:set>
                                      <p:cBhvr>
                                        <p:cTn id="22" fill="hold"/>
                                        <p:tgtEl>
                                          <p:spTgt spid="1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7" nodeType="clickEffect">
                                  <p:stCondLst>
                                    <p:cond delay="0"/>
                                  </p:stCondLst>
                                  <p:iterate>
                                    <p:tmAbs val="0"/>
                                  </p:iterate>
                                  <p:childTnLst>
                                    <p:set>
                                      <p:cBhvr>
                                        <p:cTn id="26" fill="hold"/>
                                        <p:tgtEl>
                                          <p:spTgt spid="19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8" nodeType="afterEffect">
                                  <p:stCondLst>
                                    <p:cond delay="0"/>
                                  </p:stCondLst>
                                  <p:iterate>
                                    <p:tmAbs val="0"/>
                                  </p:iterate>
                                  <p:childTnLst>
                                    <p:set>
                                      <p:cBhvr>
                                        <p:cTn id="29" fill="hold"/>
                                        <p:tgtEl>
                                          <p:spTgt spid="195"/>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9" nodeType="afterEffect">
                                  <p:stCondLst>
                                    <p:cond delay="0"/>
                                  </p:stCondLst>
                                  <p:iterate>
                                    <p:tmAbs val="0"/>
                                  </p:iterate>
                                  <p:childTnLst>
                                    <p:set>
                                      <p:cBhvr>
                                        <p:cTn id="32" fill="hold"/>
                                        <p:tgtEl>
                                          <p:spTgt spid="19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0" nodeType="afterEffect">
                                  <p:stCondLst>
                                    <p:cond delay="0"/>
                                  </p:stCondLst>
                                  <p:iterate>
                                    <p:tmAbs val="0"/>
                                  </p:iterate>
                                  <p:childTnLst>
                                    <p:set>
                                      <p:cBhvr>
                                        <p:cTn id="35" fill="hold"/>
                                        <p:tgtEl>
                                          <p:spTgt spid="191"/>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11" nodeType="afterEffect">
                                  <p:stCondLst>
                                    <p:cond delay="0"/>
                                  </p:stCondLst>
                                  <p:iterate>
                                    <p:tmAbs val="0"/>
                                  </p:iterate>
                                  <p:childTnLst>
                                    <p:set>
                                      <p:cBhvr>
                                        <p:cTn id="38" fill="hold"/>
                                        <p:tgtEl>
                                          <p:spTgt spid="19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12" nodeType="afterEffect">
                                  <p:stCondLst>
                                    <p:cond delay="0"/>
                                  </p:stCondLst>
                                  <p:iterate>
                                    <p:tmAbs val="0"/>
                                  </p:iterate>
                                  <p:childTnLst>
                                    <p:set>
                                      <p:cBhvr>
                                        <p:cTn id="41" fill="hold"/>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2" animBg="1" advAuto="0"/>
      <p:bldP spid="191" grpId="10" animBg="1" advAuto="0"/>
      <p:bldP spid="192" grpId="7" animBg="1" advAuto="0"/>
      <p:bldP spid="193" grpId="11" animBg="1" advAuto="0"/>
      <p:bldP spid="194" grpId="9" animBg="1" advAuto="0"/>
      <p:bldP spid="195" grpId="8" animBg="1" advAuto="0"/>
      <p:bldP spid="196" grpId="4" animBg="1" advAuto="0"/>
      <p:bldP spid="197" grpId="6" animBg="1" advAuto="0"/>
      <p:bldP spid="198" grpId="5" animBg="1" advAuto="0"/>
      <p:bldP spid="199" grpId="3" animBg="1" advAuto="0"/>
      <p:bldP spid="200" grpId="2" animBg="1" advAuto="0"/>
      <p:bldP spid="201"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Search Your Documents</a:t>
            </a:r>
          </a:p>
        </p:txBody>
      </p:sp>
      <p:pic>
        <p:nvPicPr>
          <p:cNvPr id="206" name="image35.png" descr="Screenshot 2014-04-15 15.36.06.png"/>
          <p:cNvPicPr/>
          <p:nvPr/>
        </p:nvPicPr>
        <p:blipFill>
          <a:blip r:embed="rId3" cstate="print">
            <a:extLst/>
          </a:blip>
          <a:stretch>
            <a:fillRect/>
          </a:stretch>
        </p:blipFill>
        <p:spPr>
          <a:xfrm>
            <a:off x="2028942" y="1936138"/>
            <a:ext cx="6657858" cy="4386062"/>
          </a:xfrm>
          <a:prstGeom prst="rect">
            <a:avLst/>
          </a:prstGeom>
          <a:ln w="12700">
            <a:miter lim="400000"/>
          </a:ln>
        </p:spPr>
      </p:pic>
      <p:sp>
        <p:nvSpPr>
          <p:cNvPr id="207" name="Shape 207"/>
          <p:cNvSpPr/>
          <p:nvPr/>
        </p:nvSpPr>
        <p:spPr>
          <a:xfrm>
            <a:off x="4821639" y="1424052"/>
            <a:ext cx="3745053" cy="364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Full text search, or filter your results</a:t>
            </a:r>
          </a:p>
        </p:txBody>
      </p:sp>
      <p:sp>
        <p:nvSpPr>
          <p:cNvPr id="208" name="Shape 208"/>
          <p:cNvSpPr/>
          <p:nvPr/>
        </p:nvSpPr>
        <p:spPr>
          <a:xfrm>
            <a:off x="6999027" y="1767338"/>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sp>
        <p:nvSpPr>
          <p:cNvPr id="209" name="Shape 209"/>
          <p:cNvSpPr/>
          <p:nvPr/>
        </p:nvSpPr>
        <p:spPr>
          <a:xfrm rot="16200000">
            <a:off x="1631830" y="4419081"/>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sp>
        <p:nvSpPr>
          <p:cNvPr id="210" name="Shape 210"/>
          <p:cNvSpPr/>
          <p:nvPr/>
        </p:nvSpPr>
        <p:spPr>
          <a:xfrm>
            <a:off x="126052" y="3700590"/>
            <a:ext cx="1692453" cy="14820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a:solidFill>
                  <a:srgbClr val="000000"/>
                </a:solidFill>
              </a:defRPr>
            </a:pPr>
            <a:r>
              <a:rPr>
                <a:solidFill>
                  <a:srgbClr val="3C3C3B"/>
                </a:solidFill>
                <a:latin typeface="+mn-lt"/>
                <a:ea typeface="+mn-ea"/>
                <a:cs typeface="+mn-cs"/>
                <a:sym typeface="Helvetica Neue"/>
              </a:rPr>
              <a:t>Filter your </a:t>
            </a:r>
          </a:p>
          <a:p>
            <a:pPr lvl="0">
              <a:defRPr>
                <a:solidFill>
                  <a:srgbClr val="000000"/>
                </a:solidFill>
              </a:defRPr>
            </a:pPr>
            <a:r>
              <a:rPr>
                <a:solidFill>
                  <a:srgbClr val="3C3C3B"/>
                </a:solidFill>
                <a:latin typeface="+mn-lt"/>
                <a:ea typeface="+mn-ea"/>
                <a:cs typeface="+mn-cs"/>
                <a:sym typeface="Helvetica Neue"/>
              </a:rPr>
              <a:t>documents by </a:t>
            </a:r>
          </a:p>
          <a:p>
            <a:pPr lvl="0">
              <a:defRPr>
                <a:solidFill>
                  <a:srgbClr val="000000"/>
                </a:solidFill>
              </a:defRPr>
            </a:pPr>
            <a:r>
              <a:rPr>
                <a:solidFill>
                  <a:srgbClr val="3C3C3B"/>
                </a:solidFill>
                <a:latin typeface="+mn-lt"/>
                <a:ea typeface="+mn-ea"/>
                <a:cs typeface="+mn-cs"/>
                <a:sym typeface="Helvetica Neue"/>
              </a:rPr>
              <a:t>author, tag, </a:t>
            </a:r>
          </a:p>
          <a:p>
            <a:pPr lvl="0">
              <a:defRPr>
                <a:solidFill>
                  <a:srgbClr val="000000"/>
                </a:solidFill>
              </a:defRPr>
            </a:pPr>
            <a:r>
              <a:rPr>
                <a:solidFill>
                  <a:srgbClr val="3C3C3B"/>
                </a:solidFill>
                <a:latin typeface="+mn-lt"/>
                <a:ea typeface="+mn-ea"/>
                <a:cs typeface="+mn-cs"/>
                <a:sym typeface="Helvetica Neue"/>
              </a:rPr>
              <a:t>publication, </a:t>
            </a:r>
          </a:p>
          <a:p>
            <a:pPr lvl="0">
              <a:defRPr>
                <a:solidFill>
                  <a:srgbClr val="000000"/>
                </a:solidFill>
              </a:defRPr>
            </a:pPr>
            <a:r>
              <a:rPr>
                <a:solidFill>
                  <a:srgbClr val="3C3C3B"/>
                </a:solidFill>
                <a:latin typeface="+mn-lt"/>
                <a:ea typeface="+mn-ea"/>
                <a:cs typeface="+mn-cs"/>
                <a:sym typeface="Helvetica Neue"/>
              </a:rPr>
              <a:t>or keyword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2" animBg="1" advAuto="0"/>
      <p:bldP spid="210"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457200" y="3231099"/>
            <a:ext cx="8229600" cy="1362076"/>
          </a:xfrm>
          <a:prstGeom prst="rect">
            <a:avLst/>
          </a:prstGeom>
        </p:spPr>
        <p:txBody>
          <a:bodyPr/>
          <a:lstStyle/>
          <a:p>
            <a:pPr lvl="0">
              <a:defRPr sz="1800">
                <a:solidFill>
                  <a:srgbClr val="000000"/>
                </a:solidFill>
              </a:defRPr>
            </a:pPr>
            <a:r>
              <a:rPr sz="4000">
                <a:solidFill>
                  <a:srgbClr val="1E1E1E"/>
                </a:solidFill>
              </a:rPr>
              <a:t>PDF Viewer</a:t>
            </a:r>
          </a:p>
        </p:txBody>
      </p:sp>
      <p:sp>
        <p:nvSpPr>
          <p:cNvPr id="215" name="Shape 215"/>
          <p:cNvSpPr>
            <a:spLocks noGrp="1"/>
          </p:cNvSpPr>
          <p:nvPr>
            <p:ph type="body" idx="1"/>
          </p:nvPr>
        </p:nvSpPr>
        <p:spPr>
          <a:xfrm>
            <a:off x="457200" y="4483103"/>
            <a:ext cx="8229600" cy="1500188"/>
          </a:xfrm>
          <a:prstGeom prst="rect">
            <a:avLst/>
          </a:prstGeom>
        </p:spPr>
        <p:txBody>
          <a:bodyPr lIns="0" tIns="0" rIns="0" bIns="0">
            <a:normAutofit/>
          </a:bodyPr>
          <a:lstStyle/>
          <a:p>
            <a:pPr lvl="0">
              <a:defRPr sz="1800">
                <a:solidFill>
                  <a:srgbClr val="000000"/>
                </a:solidFill>
              </a:defRPr>
            </a:pPr>
            <a:r>
              <a:rPr sz="2700">
                <a:solidFill>
                  <a:srgbClr val="8F8F8F"/>
                </a:solidFill>
              </a:rPr>
              <a:t>Highlight and Annotate Documents</a:t>
            </a:r>
          </a:p>
        </p:txBody>
      </p:sp>
      <p:pic>
        <p:nvPicPr>
          <p:cNvPr id="216" name="image17.png"/>
          <p:cNvPicPr/>
          <p:nvPr/>
        </p:nvPicPr>
        <p:blipFill>
          <a:blip r:embed="rId3" cstate="print">
            <a:extLst/>
          </a:blip>
          <a:stretch>
            <a:fillRect/>
          </a:stretch>
        </p:blipFill>
        <p:spPr>
          <a:xfrm>
            <a:off x="3476625" y="1275251"/>
            <a:ext cx="2190750" cy="266382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The PDF Viewer</a:t>
            </a:r>
          </a:p>
        </p:txBody>
      </p:sp>
      <p:pic>
        <p:nvPicPr>
          <p:cNvPr id="221" name="image36.png" descr="Screenshot 2014-04-03 17.51.42.png"/>
          <p:cNvPicPr/>
          <p:nvPr/>
        </p:nvPicPr>
        <p:blipFill>
          <a:blip r:embed="rId3" cstate="print">
            <a:extLst/>
          </a:blip>
          <a:stretch>
            <a:fillRect/>
          </a:stretch>
        </p:blipFill>
        <p:spPr>
          <a:xfrm>
            <a:off x="457200" y="1635707"/>
            <a:ext cx="7148591" cy="468454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nvSpPr>
        <p:spPr>
          <a:xfrm>
            <a:off x="420442" y="891075"/>
            <a:ext cx="7778751" cy="320897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nSpc>
                <a:spcPct val="150000"/>
              </a:lnSpc>
              <a:defRPr>
                <a:solidFill>
                  <a:srgbClr val="000000"/>
                </a:solidFill>
              </a:defRPr>
            </a:pPr>
            <a:r>
              <a:rPr sz="2700">
                <a:solidFill>
                  <a:srgbClr val="1E1E1E"/>
                </a:solidFill>
                <a:latin typeface="+mn-lt"/>
                <a:ea typeface="+mn-ea"/>
                <a:cs typeface="+mn-cs"/>
                <a:sym typeface="Helvetica Neue"/>
              </a:rPr>
              <a:t> What is Mendeley? </a:t>
            </a:r>
          </a:p>
          <a:p>
            <a:pPr lvl="0">
              <a:lnSpc>
                <a:spcPct val="200000"/>
              </a:lnSpc>
              <a:buClr>
                <a:srgbClr val="FFFFFF"/>
              </a:buClr>
              <a:buSzPct val="100000"/>
              <a:buFont typeface="Wingdings"/>
              <a:buChar char="▪"/>
              <a:defRPr>
                <a:solidFill>
                  <a:srgbClr val="000000"/>
                </a:solidFill>
              </a:defRPr>
            </a:pPr>
            <a:r>
              <a:rPr sz="2700" b="1">
                <a:solidFill>
                  <a:srgbClr val="1E1E1E"/>
                </a:solidFill>
                <a:latin typeface="+mn-lt"/>
                <a:ea typeface="+mn-ea"/>
                <a:cs typeface="+mn-cs"/>
                <a:sym typeface="Helvetica Neue"/>
              </a:rPr>
              <a:t>Organize</a:t>
            </a:r>
            <a:r>
              <a:rPr sz="2700">
                <a:solidFill>
                  <a:srgbClr val="1E1E1E"/>
                </a:solidFill>
                <a:latin typeface="+mn-lt"/>
                <a:ea typeface="+mn-ea"/>
                <a:cs typeface="+mn-cs"/>
                <a:sym typeface="Helvetica Neue"/>
              </a:rPr>
              <a:t> your documents + references</a:t>
            </a:r>
          </a:p>
          <a:p>
            <a:pPr lvl="0">
              <a:lnSpc>
                <a:spcPct val="150000"/>
              </a:lnSpc>
              <a:buClr>
                <a:srgbClr val="FFFFFF"/>
              </a:buClr>
              <a:buSzPct val="100000"/>
              <a:buFont typeface="Wingdings"/>
              <a:buChar char="▪"/>
              <a:defRPr>
                <a:solidFill>
                  <a:srgbClr val="000000"/>
                </a:solidFill>
              </a:defRPr>
            </a:pPr>
            <a:r>
              <a:rPr sz="2700" b="1">
                <a:solidFill>
                  <a:srgbClr val="1E1E1E"/>
                </a:solidFill>
                <a:latin typeface="+mn-lt"/>
                <a:ea typeface="+mn-ea"/>
                <a:cs typeface="+mn-cs"/>
                <a:sym typeface="Helvetica Neue"/>
              </a:rPr>
              <a:t>Collaborate</a:t>
            </a:r>
            <a:r>
              <a:rPr sz="2700">
                <a:solidFill>
                  <a:srgbClr val="1E1E1E"/>
                </a:solidFill>
                <a:latin typeface="+mn-lt"/>
                <a:ea typeface="+mn-ea"/>
                <a:cs typeface="+mn-cs"/>
                <a:sym typeface="Helvetica Neue"/>
              </a:rPr>
              <a:t> by joining + creating groups</a:t>
            </a:r>
          </a:p>
          <a:p>
            <a:pPr lvl="0">
              <a:lnSpc>
                <a:spcPct val="150000"/>
              </a:lnSpc>
              <a:buClr>
                <a:srgbClr val="FFFFFF"/>
              </a:buClr>
              <a:buSzPct val="100000"/>
              <a:buFont typeface="Wingdings"/>
              <a:buChar char="▪"/>
              <a:defRPr>
                <a:solidFill>
                  <a:srgbClr val="000000"/>
                </a:solidFill>
              </a:defRPr>
            </a:pPr>
            <a:r>
              <a:rPr sz="2700" b="1">
                <a:solidFill>
                  <a:srgbClr val="1E1E1E"/>
                </a:solidFill>
                <a:latin typeface="+mn-lt"/>
                <a:ea typeface="+mn-ea"/>
                <a:cs typeface="+mn-cs"/>
                <a:sym typeface="Helvetica Neue"/>
              </a:rPr>
              <a:t>Discover</a:t>
            </a:r>
            <a:r>
              <a:rPr sz="2700">
                <a:solidFill>
                  <a:srgbClr val="1E1E1E"/>
                </a:solidFill>
                <a:latin typeface="+mn-lt"/>
                <a:ea typeface="+mn-ea"/>
                <a:cs typeface="+mn-cs"/>
                <a:sym typeface="Helvetica Neue"/>
              </a:rPr>
              <a:t> statistics + recommendations </a:t>
            </a:r>
          </a:p>
          <a:p>
            <a:pPr lvl="0">
              <a:lnSpc>
                <a:spcPct val="200000"/>
              </a:lnSpc>
              <a:buClr>
                <a:srgbClr val="FFFFFF"/>
              </a:buClr>
              <a:buSzPct val="100000"/>
              <a:buFont typeface="Wingdings"/>
              <a:buChar char="▪"/>
              <a:defRPr>
                <a:solidFill>
                  <a:srgbClr val="000000"/>
                </a:solidFill>
              </a:defRPr>
            </a:pPr>
            <a:r>
              <a:rPr sz="2700">
                <a:solidFill>
                  <a:srgbClr val="1E1E1E"/>
                </a:solidFill>
                <a:latin typeface="+mn-lt"/>
                <a:ea typeface="+mn-ea"/>
                <a:cs typeface="+mn-cs"/>
                <a:sym typeface="Helvetica Neue"/>
              </a:rPr>
              <a:t>Stay up to date + Learn more</a:t>
            </a:r>
          </a:p>
        </p:txBody>
      </p:sp>
      <p:pic>
        <p:nvPicPr>
          <p:cNvPr id="66" name="image7.png"/>
          <p:cNvPicPr/>
          <p:nvPr/>
        </p:nvPicPr>
        <p:blipFill>
          <a:blip r:embed="rId3" cstate="print">
            <a:extLst/>
          </a:blip>
          <a:stretch>
            <a:fillRect/>
          </a:stretch>
        </p:blipFill>
        <p:spPr>
          <a:xfrm>
            <a:off x="3479770" y="4600957"/>
            <a:ext cx="2019467" cy="2019467"/>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Read and Work in the PDF Viewer</a:t>
            </a:r>
          </a:p>
        </p:txBody>
      </p:sp>
      <p:pic>
        <p:nvPicPr>
          <p:cNvPr id="226" name="image37.png" descr="Screenshot 2014-03-12 16.07.18.png"/>
          <p:cNvPicPr/>
          <p:nvPr/>
        </p:nvPicPr>
        <p:blipFill>
          <a:blip r:embed="rId3" cstate="print">
            <a:extLst/>
          </a:blip>
          <a:stretch>
            <a:fillRect/>
          </a:stretch>
        </p:blipFill>
        <p:spPr>
          <a:xfrm>
            <a:off x="457200" y="1542451"/>
            <a:ext cx="6936628" cy="4585207"/>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Annotate and Highlight</a:t>
            </a:r>
          </a:p>
        </p:txBody>
      </p:sp>
      <p:pic>
        <p:nvPicPr>
          <p:cNvPr id="231" name="image38.png" descr="Screenshot 2014-03-12 16.09.59.png"/>
          <p:cNvPicPr/>
          <p:nvPr/>
        </p:nvPicPr>
        <p:blipFill>
          <a:blip r:embed="rId3" cstate="print">
            <a:extLst/>
          </a:blip>
          <a:stretch>
            <a:fillRect/>
          </a:stretch>
        </p:blipFill>
        <p:spPr>
          <a:xfrm>
            <a:off x="457200" y="1657382"/>
            <a:ext cx="6956108" cy="4594450"/>
          </a:xfrm>
          <a:prstGeom prst="rect">
            <a:avLst/>
          </a:prstGeom>
          <a:ln w="12700">
            <a:miter lim="400000"/>
          </a:ln>
        </p:spPr>
      </p:pic>
      <p:sp>
        <p:nvSpPr>
          <p:cNvPr id="232" name="Shape 232"/>
          <p:cNvSpPr/>
          <p:nvPr/>
        </p:nvSpPr>
        <p:spPr>
          <a:xfrm>
            <a:off x="986349" y="1417637"/>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sp>
        <p:nvSpPr>
          <p:cNvPr id="233" name="Shape 233"/>
          <p:cNvSpPr/>
          <p:nvPr/>
        </p:nvSpPr>
        <p:spPr>
          <a:xfrm flipH="1" flipV="1">
            <a:off x="3594096" y="3658734"/>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sp>
        <p:nvSpPr>
          <p:cNvPr id="234" name="Shape 234"/>
          <p:cNvSpPr/>
          <p:nvPr/>
        </p:nvSpPr>
        <p:spPr>
          <a:xfrm flipH="1" flipV="1">
            <a:off x="5445190" y="3321132"/>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animBg="1" advAuto="0"/>
      <p:bldP spid="233" grpId="2" animBg="1" advAuto="0"/>
      <p:bldP spid="234" grpId="3"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Look Up Term Definitions</a:t>
            </a:r>
          </a:p>
        </p:txBody>
      </p:sp>
      <p:pic>
        <p:nvPicPr>
          <p:cNvPr id="239" name="image39.png" descr="Screenshot 2014-03-12 16.13.52.png"/>
          <p:cNvPicPr/>
          <p:nvPr/>
        </p:nvPicPr>
        <p:blipFill>
          <a:blip r:embed="rId3" cstate="print">
            <a:extLst/>
          </a:blip>
          <a:stretch>
            <a:fillRect/>
          </a:stretch>
        </p:blipFill>
        <p:spPr>
          <a:xfrm>
            <a:off x="468312" y="1688746"/>
            <a:ext cx="6887618" cy="4557743"/>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xfrm>
            <a:off x="457200" y="3231099"/>
            <a:ext cx="8229600" cy="1362076"/>
          </a:xfrm>
          <a:prstGeom prst="rect">
            <a:avLst/>
          </a:prstGeom>
        </p:spPr>
        <p:txBody>
          <a:bodyPr/>
          <a:lstStyle/>
          <a:p>
            <a:pPr lvl="0">
              <a:defRPr sz="1800">
                <a:solidFill>
                  <a:srgbClr val="000000"/>
                </a:solidFill>
              </a:defRPr>
            </a:pPr>
            <a:r>
              <a:rPr sz="4000">
                <a:solidFill>
                  <a:srgbClr val="1E1E1E"/>
                </a:solidFill>
              </a:rPr>
              <a:t>Cite</a:t>
            </a:r>
          </a:p>
        </p:txBody>
      </p:sp>
      <p:sp>
        <p:nvSpPr>
          <p:cNvPr id="244" name="Shape 244"/>
          <p:cNvSpPr>
            <a:spLocks noGrp="1"/>
          </p:cNvSpPr>
          <p:nvPr>
            <p:ph type="body" idx="1"/>
          </p:nvPr>
        </p:nvSpPr>
        <p:spPr>
          <a:xfrm>
            <a:off x="457200" y="4483103"/>
            <a:ext cx="8229600" cy="1500188"/>
          </a:xfrm>
          <a:prstGeom prst="rect">
            <a:avLst/>
          </a:prstGeom>
        </p:spPr>
        <p:txBody>
          <a:bodyPr lIns="0" tIns="0" rIns="0" bIns="0">
            <a:normAutofit/>
          </a:bodyPr>
          <a:lstStyle/>
          <a:p>
            <a:pPr lvl="0">
              <a:defRPr sz="1800">
                <a:solidFill>
                  <a:srgbClr val="000000"/>
                </a:solidFill>
              </a:defRPr>
            </a:pPr>
            <a:r>
              <a:rPr sz="2700">
                <a:solidFill>
                  <a:srgbClr val="8F8F8F"/>
                </a:solidFill>
              </a:rPr>
              <a:t>Using the Mendeley Citation Plug-In</a:t>
            </a:r>
          </a:p>
        </p:txBody>
      </p:sp>
      <p:pic>
        <p:nvPicPr>
          <p:cNvPr id="245" name="image40.png"/>
          <p:cNvPicPr/>
          <p:nvPr/>
        </p:nvPicPr>
        <p:blipFill>
          <a:blip r:embed="rId3" cstate="print">
            <a:extLst/>
          </a:blip>
          <a:stretch>
            <a:fillRect/>
          </a:stretch>
        </p:blipFill>
        <p:spPr>
          <a:xfrm>
            <a:off x="2983100" y="720902"/>
            <a:ext cx="2241889" cy="3132585"/>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Install the Citation Plug-in</a:t>
            </a:r>
          </a:p>
        </p:txBody>
      </p:sp>
      <p:pic>
        <p:nvPicPr>
          <p:cNvPr id="250" name="image41.png" descr="Screenshot 2014-04-02 10.33.48.png"/>
          <p:cNvPicPr/>
          <p:nvPr/>
        </p:nvPicPr>
        <p:blipFill>
          <a:blip r:embed="rId3" cstate="print">
            <a:extLst/>
          </a:blip>
          <a:stretch>
            <a:fillRect/>
          </a:stretch>
        </p:blipFill>
        <p:spPr>
          <a:xfrm>
            <a:off x="457200" y="1696215"/>
            <a:ext cx="8134757" cy="3025905"/>
          </a:xfrm>
          <a:prstGeom prst="rect">
            <a:avLst/>
          </a:prstGeom>
          <a:ln w="12700">
            <a:miter lim="400000"/>
          </a:ln>
        </p:spPr>
      </p:pic>
      <p:pic>
        <p:nvPicPr>
          <p:cNvPr id="251" name="image42.png" descr="Screenshot 2014-04-03 18.01.04.png"/>
          <p:cNvPicPr/>
          <p:nvPr/>
        </p:nvPicPr>
        <p:blipFill>
          <a:blip r:embed="rId4" cstate="print">
            <a:extLst/>
          </a:blip>
          <a:stretch>
            <a:fillRect/>
          </a:stretch>
        </p:blipFill>
        <p:spPr>
          <a:xfrm>
            <a:off x="457200" y="5017498"/>
            <a:ext cx="2603500" cy="1270001"/>
          </a:xfrm>
          <a:prstGeom prst="rect">
            <a:avLst/>
          </a:prstGeom>
          <a:ln w="12700">
            <a:miter lim="400000"/>
          </a:ln>
        </p:spPr>
      </p:pic>
      <p:pic>
        <p:nvPicPr>
          <p:cNvPr id="252" name="image43.png" descr="Screenshot 2014-04-03 18.02.13.png"/>
          <p:cNvPicPr/>
          <p:nvPr/>
        </p:nvPicPr>
        <p:blipFill>
          <a:blip r:embed="rId5" cstate="print">
            <a:extLst/>
          </a:blip>
          <a:stretch>
            <a:fillRect/>
          </a:stretch>
        </p:blipFill>
        <p:spPr>
          <a:xfrm>
            <a:off x="4132800" y="5183999"/>
            <a:ext cx="2592289" cy="869366"/>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title"/>
          </p:nvPr>
        </p:nvSpPr>
        <p:spPr>
          <a:xfrm>
            <a:off x="457200" y="274638"/>
            <a:ext cx="8229600" cy="1143001"/>
          </a:xfrm>
          <a:prstGeom prst="rect">
            <a:avLst/>
          </a:prstGeom>
        </p:spPr>
        <p:txBody>
          <a:bodyPr/>
          <a:lstStyle>
            <a:lvl1pPr>
              <a:defRPr sz="2700">
                <a:solidFill>
                  <a:srgbClr val="1E1E1D"/>
                </a:solidFill>
              </a:defRPr>
            </a:lvl1pPr>
          </a:lstStyle>
          <a:p>
            <a:pPr lvl="0">
              <a:defRPr sz="1800">
                <a:solidFill>
                  <a:srgbClr val="000000"/>
                </a:solidFill>
              </a:defRPr>
            </a:pPr>
            <a:r>
              <a:rPr sz="2700">
                <a:solidFill>
                  <a:srgbClr val="1E1E1D"/>
                </a:solidFill>
              </a:rPr>
              <a:t>The Citation Tool Bar Appears in Word Automatically</a:t>
            </a:r>
          </a:p>
        </p:txBody>
      </p:sp>
      <p:pic>
        <p:nvPicPr>
          <p:cNvPr id="257" name="image44.png" descr="Screenshot 2014-03-12 16.38.33.png"/>
          <p:cNvPicPr/>
          <p:nvPr/>
        </p:nvPicPr>
        <p:blipFill>
          <a:blip r:embed="rId3" cstate="print">
            <a:extLst/>
          </a:blip>
          <a:stretch>
            <a:fillRect/>
          </a:stretch>
        </p:blipFill>
        <p:spPr>
          <a:xfrm>
            <a:off x="828000" y="1556791"/>
            <a:ext cx="7242048" cy="2360055"/>
          </a:xfrm>
          <a:prstGeom prst="rect">
            <a:avLst/>
          </a:prstGeom>
          <a:ln w="12700">
            <a:miter lim="400000"/>
          </a:ln>
        </p:spPr>
      </p:pic>
      <p:sp>
        <p:nvSpPr>
          <p:cNvPr id="258" name="Shape 258"/>
          <p:cNvSpPr/>
          <p:nvPr/>
        </p:nvSpPr>
        <p:spPr>
          <a:xfrm rot="16200000">
            <a:off x="308573" y="2608726"/>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pic>
        <p:nvPicPr>
          <p:cNvPr id="259" name="image45.png"/>
          <p:cNvPicPr/>
          <p:nvPr/>
        </p:nvPicPr>
        <p:blipFill>
          <a:blip r:embed="rId4" cstate="print">
            <a:extLst/>
          </a:blip>
          <a:stretch>
            <a:fillRect/>
          </a:stretch>
        </p:blipFill>
        <p:spPr>
          <a:xfrm>
            <a:off x="743328" y="4262608"/>
            <a:ext cx="6235941" cy="2219789"/>
          </a:xfrm>
          <a:prstGeom prst="rect">
            <a:avLst/>
          </a:prstGeom>
          <a:ln w="12700">
            <a:miter lim="400000"/>
          </a:ln>
        </p:spPr>
      </p:pic>
      <p:sp>
        <p:nvSpPr>
          <p:cNvPr id="260" name="Shape 260"/>
          <p:cNvSpPr/>
          <p:nvPr/>
        </p:nvSpPr>
        <p:spPr>
          <a:xfrm>
            <a:off x="7316869" y="4130400"/>
            <a:ext cx="1048031" cy="923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a:solidFill>
                  <a:srgbClr val="000000"/>
                </a:solidFill>
              </a:defRPr>
            </a:pPr>
            <a:r>
              <a:rPr>
                <a:solidFill>
                  <a:srgbClr val="3C3C3B"/>
                </a:solidFill>
                <a:latin typeface="+mn-lt"/>
                <a:ea typeface="+mn-ea"/>
                <a:cs typeface="+mn-cs"/>
                <a:sym typeface="Helvetica Neue"/>
              </a:rPr>
              <a:t>Mac</a:t>
            </a:r>
          </a:p>
          <a:p>
            <a:pPr lvl="0">
              <a:defRPr>
                <a:solidFill>
                  <a:srgbClr val="000000"/>
                </a:solidFill>
              </a:defRPr>
            </a:pPr>
            <a:endParaRPr>
              <a:solidFill>
                <a:srgbClr val="3C3C3B"/>
              </a:solidFill>
              <a:latin typeface="+mn-lt"/>
              <a:ea typeface="+mn-ea"/>
              <a:cs typeface="+mn-cs"/>
              <a:sym typeface="Helvetica Neue"/>
            </a:endParaRPr>
          </a:p>
          <a:p>
            <a:pPr lvl="0">
              <a:defRPr>
                <a:solidFill>
                  <a:srgbClr val="000000"/>
                </a:solidFill>
              </a:defRPr>
            </a:pPr>
            <a:r>
              <a:rPr>
                <a:solidFill>
                  <a:srgbClr val="3C3C3B"/>
                </a:solidFill>
                <a:latin typeface="+mn-lt"/>
                <a:ea typeface="+mn-ea"/>
                <a:cs typeface="+mn-cs"/>
                <a:sym typeface="Helvetica Neue"/>
              </a:rPr>
              <a:t>Windows</a:t>
            </a:r>
          </a:p>
        </p:txBody>
      </p:sp>
      <p:sp>
        <p:nvSpPr>
          <p:cNvPr id="261" name="Shape 261"/>
          <p:cNvSpPr/>
          <p:nvPr/>
        </p:nvSpPr>
        <p:spPr>
          <a:xfrm rot="5400000" flipH="1">
            <a:off x="6999440" y="4704353"/>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sp>
        <p:nvSpPr>
          <p:cNvPr id="262" name="Shape 262"/>
          <p:cNvSpPr/>
          <p:nvPr/>
        </p:nvSpPr>
        <p:spPr>
          <a:xfrm rot="10800000" flipH="1">
            <a:off x="7019614" y="3816868"/>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0">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26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2" nodeType="afterEffect">
                                  <p:stCondLst>
                                    <p:cond delay="0"/>
                                  </p:stCondLst>
                                  <p:iterate>
                                    <p:tmAbs val="0"/>
                                  </p:iterate>
                                  <p:childTnLst>
                                    <p:set>
                                      <p:cBhvr>
                                        <p:cTn id="11" fill="hold"/>
                                        <p:tgtEl>
                                          <p:spTgt spid="25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3" nodeType="afterEffect">
                                  <p:stCondLst>
                                    <p:cond delay="0"/>
                                  </p:stCondLst>
                                  <p:iterate>
                                    <p:tmAbs val="0"/>
                                  </p:iterate>
                                  <p:childTnLst>
                                    <p:set>
                                      <p:cBhvr>
                                        <p:cTn id="14" fill="hold"/>
                                        <p:tgtEl>
                                          <p:spTgt spid="26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4" nodeType="afterEffect">
                                  <p:stCondLst>
                                    <p:cond delay="0"/>
                                  </p:stCondLst>
                                  <p:iterate>
                                    <p:tmAbs val="0"/>
                                  </p:iterate>
                                  <p:childTnLst>
                                    <p:set>
                                      <p:cBhvr>
                                        <p:cTn id="17" fill="hold"/>
                                        <p:tgtEl>
                                          <p:spTgt spid="262"/>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260">
                                            <p:txEl>
                                              <p:pRg st="1" end="1"/>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2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2" animBg="1" advAuto="0"/>
      <p:bldP spid="260" grpId="1" build="p" bldLvl="5" animBg="1" advAuto="0"/>
      <p:bldP spid="261" grpId="3" animBg="1" advAuto="0"/>
      <p:bldP spid="262" grpId="4"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Generate In-Text Citations in Word</a:t>
            </a:r>
          </a:p>
        </p:txBody>
      </p:sp>
      <p:pic>
        <p:nvPicPr>
          <p:cNvPr id="267" name="image46.png" descr="Screenshot 2014-03-12 16.41.46.png"/>
          <p:cNvPicPr/>
          <p:nvPr/>
        </p:nvPicPr>
        <p:blipFill>
          <a:blip r:embed="rId3" cstate="print">
            <a:extLst/>
          </a:blip>
          <a:stretch>
            <a:fillRect/>
          </a:stretch>
        </p:blipFill>
        <p:spPr>
          <a:xfrm>
            <a:off x="457200" y="1626216"/>
            <a:ext cx="3447663" cy="1678922"/>
          </a:xfrm>
          <a:prstGeom prst="rect">
            <a:avLst/>
          </a:prstGeom>
          <a:ln w="12700">
            <a:miter lim="400000"/>
          </a:ln>
        </p:spPr>
      </p:pic>
      <p:pic>
        <p:nvPicPr>
          <p:cNvPr id="268" name="image47.png"/>
          <p:cNvPicPr/>
          <p:nvPr/>
        </p:nvPicPr>
        <p:blipFill>
          <a:blip r:embed="rId4" cstate="print">
            <a:extLst/>
          </a:blip>
          <a:stretch>
            <a:fillRect/>
          </a:stretch>
        </p:blipFill>
        <p:spPr>
          <a:xfrm>
            <a:off x="457201" y="3592486"/>
            <a:ext cx="6649919" cy="1040035"/>
          </a:xfrm>
          <a:prstGeom prst="rect">
            <a:avLst/>
          </a:prstGeom>
          <a:ln w="12700">
            <a:miter lim="400000"/>
          </a:ln>
        </p:spPr>
      </p:pic>
      <p:pic>
        <p:nvPicPr>
          <p:cNvPr id="269" name="image48.png" descr="Screenshot 2014-03-12 16.47.24.png"/>
          <p:cNvPicPr/>
          <p:nvPr/>
        </p:nvPicPr>
        <p:blipFill>
          <a:blip r:embed="rId5" cstate="print">
            <a:extLst/>
          </a:blip>
          <a:stretch>
            <a:fillRect/>
          </a:stretch>
        </p:blipFill>
        <p:spPr>
          <a:xfrm>
            <a:off x="457200" y="4823059"/>
            <a:ext cx="3646883" cy="1605020"/>
          </a:xfrm>
          <a:prstGeom prst="rect">
            <a:avLst/>
          </a:prstGeom>
          <a:ln w="12700">
            <a:miter lim="400000"/>
          </a:ln>
        </p:spPr>
      </p:pic>
      <p:sp>
        <p:nvSpPr>
          <p:cNvPr id="270" name="Shape 270"/>
          <p:cNvSpPr/>
          <p:nvPr/>
        </p:nvSpPr>
        <p:spPr>
          <a:xfrm rot="5400000" flipH="1">
            <a:off x="4499788" y="1678119"/>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sp>
        <p:nvSpPr>
          <p:cNvPr id="271" name="Shape 271"/>
          <p:cNvSpPr/>
          <p:nvPr/>
        </p:nvSpPr>
        <p:spPr>
          <a:xfrm>
            <a:off x="5055885" y="1626216"/>
            <a:ext cx="3740191" cy="1761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lvl="0" indent="-342900">
              <a:buSzPct val="100000"/>
              <a:buFont typeface="Helvetica Neue"/>
              <a:buAutoNum type="arabicPeriod"/>
              <a:defRPr>
                <a:solidFill>
                  <a:srgbClr val="000000"/>
                </a:solidFill>
              </a:defRPr>
            </a:pPr>
            <a:r>
              <a:rPr>
                <a:solidFill>
                  <a:srgbClr val="3C3C3B"/>
                </a:solidFill>
                <a:latin typeface="+mn-lt"/>
                <a:ea typeface="+mn-ea"/>
                <a:cs typeface="+mn-cs"/>
                <a:sym typeface="Helvetica Neue"/>
              </a:rPr>
              <a:t>Click ‘Insert or Edit Citation’</a:t>
            </a:r>
          </a:p>
          <a:p>
            <a:pPr marL="342900" lvl="0" indent="-342900">
              <a:buSzPct val="100000"/>
              <a:buFont typeface="Helvetica Neue"/>
              <a:buAutoNum type="arabicPeriod"/>
              <a:defRPr>
                <a:solidFill>
                  <a:srgbClr val="000000"/>
                </a:solidFill>
              </a:defRPr>
            </a:pPr>
            <a:endParaRPr>
              <a:solidFill>
                <a:srgbClr val="3C3C3B"/>
              </a:solidFill>
              <a:latin typeface="+mn-lt"/>
              <a:ea typeface="+mn-ea"/>
              <a:cs typeface="+mn-cs"/>
              <a:sym typeface="Helvetica Neue"/>
            </a:endParaRPr>
          </a:p>
          <a:p>
            <a:pPr marL="342900" lvl="0" indent="-342900">
              <a:buSzPct val="100000"/>
              <a:buFont typeface="Helvetica Neue"/>
              <a:buAutoNum type="arabicPeriod"/>
              <a:defRPr>
                <a:solidFill>
                  <a:srgbClr val="000000"/>
                </a:solidFill>
              </a:defRPr>
            </a:pPr>
            <a:endParaRPr>
              <a:solidFill>
                <a:srgbClr val="3C3C3B"/>
              </a:solidFill>
              <a:latin typeface="+mn-lt"/>
              <a:ea typeface="+mn-ea"/>
              <a:cs typeface="+mn-cs"/>
              <a:sym typeface="Helvetica Neue"/>
            </a:endParaRPr>
          </a:p>
          <a:p>
            <a:pPr marL="342900" lvl="0" indent="-342900">
              <a:buSzPct val="100000"/>
              <a:buFont typeface="Helvetica Neue"/>
              <a:buAutoNum type="arabicPeriod" startAt="2"/>
              <a:defRPr>
                <a:solidFill>
                  <a:srgbClr val="000000"/>
                </a:solidFill>
              </a:defRPr>
            </a:pPr>
            <a:r>
              <a:rPr>
                <a:solidFill>
                  <a:srgbClr val="3C3C3B"/>
                </a:solidFill>
                <a:latin typeface="+mn-lt"/>
                <a:ea typeface="+mn-ea"/>
                <a:cs typeface="+mn-cs"/>
                <a:sym typeface="Helvetica Neue"/>
              </a:rPr>
              <a:t>Search by author, title or year, or select a document from your Mendeley library</a:t>
            </a:r>
          </a:p>
        </p:txBody>
      </p:sp>
      <p:sp>
        <p:nvSpPr>
          <p:cNvPr id="272" name="Shape 272"/>
          <p:cNvSpPr/>
          <p:nvPr/>
        </p:nvSpPr>
        <p:spPr>
          <a:xfrm flipH="1">
            <a:off x="4519962" y="2727417"/>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sp>
        <p:nvSpPr>
          <p:cNvPr id="273" name="Shape 273"/>
          <p:cNvSpPr/>
          <p:nvPr/>
        </p:nvSpPr>
        <p:spPr>
          <a:xfrm>
            <a:off x="4479616" y="5054670"/>
            <a:ext cx="2627505" cy="1202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3. Select the article or book, and click ‘ok’ to automatically cite that text in Word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7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2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4" nodeType="clickEffect">
                                  <p:stCondLst>
                                    <p:cond delay="0"/>
                                  </p:stCondLst>
                                  <p:iterate>
                                    <p:tmAbs val="0"/>
                                  </p:iterate>
                                  <p:childTnLst>
                                    <p:set>
                                      <p:cBhvr>
                                        <p:cTn id="16" fill="hold"/>
                                        <p:tgtEl>
                                          <p:spTgt spid="26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3" animBg="1" advAuto="0"/>
      <p:bldP spid="269" grpId="4" animBg="1" advAuto="0"/>
      <p:bldP spid="271" grpId="1" animBg="1" advAuto="0"/>
      <p:bldP spid="272" grpId="2" animBg="1" advAuto="0"/>
      <p:bldP spid="273" grpId="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Inserting Your Bibliography</a:t>
            </a:r>
          </a:p>
        </p:txBody>
      </p:sp>
      <p:pic>
        <p:nvPicPr>
          <p:cNvPr id="278" name="image49.png" descr="Screenshot 2014-03-12 16.53.11.png"/>
          <p:cNvPicPr/>
          <p:nvPr/>
        </p:nvPicPr>
        <p:blipFill>
          <a:blip r:embed="rId3" cstate="print">
            <a:extLst/>
          </a:blip>
          <a:stretch>
            <a:fillRect/>
          </a:stretch>
        </p:blipFill>
        <p:spPr>
          <a:xfrm>
            <a:off x="457200" y="1412875"/>
            <a:ext cx="6769100" cy="1727200"/>
          </a:xfrm>
          <a:prstGeom prst="rect">
            <a:avLst/>
          </a:prstGeom>
          <a:ln w="12700">
            <a:miter lim="400000"/>
          </a:ln>
        </p:spPr>
      </p:pic>
      <p:pic>
        <p:nvPicPr>
          <p:cNvPr id="279" name="image50.png" descr="Screenshot 2014-03-12 17.10.22.png"/>
          <p:cNvPicPr/>
          <p:nvPr/>
        </p:nvPicPr>
        <p:blipFill>
          <a:blip r:embed="rId4" cstate="print">
            <a:extLst/>
          </a:blip>
          <a:stretch>
            <a:fillRect/>
          </a:stretch>
        </p:blipFill>
        <p:spPr>
          <a:xfrm>
            <a:off x="457200" y="3334311"/>
            <a:ext cx="6607175" cy="2732929"/>
          </a:xfrm>
          <a:prstGeom prst="rect">
            <a:avLst/>
          </a:prstGeom>
          <a:ln w="12700">
            <a:miter lim="400000"/>
          </a:ln>
        </p:spPr>
      </p:pic>
      <p:sp>
        <p:nvSpPr>
          <p:cNvPr id="280" name="Shape 280"/>
          <p:cNvSpPr/>
          <p:nvPr/>
        </p:nvSpPr>
        <p:spPr>
          <a:xfrm>
            <a:off x="7366000" y="1837764"/>
            <a:ext cx="1673413" cy="3158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endParaRPr>
              <a:solidFill>
                <a:srgbClr val="3C3C3B"/>
              </a:solidFill>
              <a:latin typeface="+mn-lt"/>
              <a:ea typeface="+mn-ea"/>
              <a:cs typeface="+mn-cs"/>
              <a:sym typeface="Helvetica Neue"/>
            </a:endParaRPr>
          </a:p>
          <a:p>
            <a:pPr lvl="0">
              <a:defRPr>
                <a:solidFill>
                  <a:srgbClr val="000000"/>
                </a:solidFill>
              </a:defRPr>
            </a:pPr>
            <a:r>
              <a:rPr>
                <a:solidFill>
                  <a:srgbClr val="3C3C3B"/>
                </a:solidFill>
                <a:latin typeface="+mn-lt"/>
                <a:ea typeface="+mn-ea"/>
                <a:cs typeface="+mn-cs"/>
                <a:sym typeface="Helvetica Neue"/>
              </a:rPr>
              <a:t>1. Click ‘Insert Bibliography’</a:t>
            </a:r>
          </a:p>
          <a:p>
            <a:pPr lvl="0">
              <a:defRPr>
                <a:solidFill>
                  <a:srgbClr val="000000"/>
                </a:solidFill>
              </a:defRPr>
            </a:pPr>
            <a:endParaRPr>
              <a:solidFill>
                <a:srgbClr val="3C3C3B"/>
              </a:solidFill>
              <a:latin typeface="+mn-lt"/>
              <a:ea typeface="+mn-ea"/>
              <a:cs typeface="+mn-cs"/>
              <a:sym typeface="Helvetica Neue"/>
            </a:endParaRPr>
          </a:p>
          <a:p>
            <a:pPr lvl="0">
              <a:defRPr>
                <a:solidFill>
                  <a:srgbClr val="000000"/>
                </a:solidFill>
              </a:defRPr>
            </a:pPr>
            <a:endParaRPr>
              <a:solidFill>
                <a:srgbClr val="3C3C3B"/>
              </a:solidFill>
              <a:latin typeface="+mn-lt"/>
              <a:ea typeface="+mn-ea"/>
              <a:cs typeface="+mn-cs"/>
              <a:sym typeface="Helvetica Neue"/>
            </a:endParaRPr>
          </a:p>
          <a:p>
            <a:pPr lvl="0">
              <a:defRPr>
                <a:solidFill>
                  <a:srgbClr val="000000"/>
                </a:solidFill>
              </a:defRPr>
            </a:pPr>
            <a:endParaRPr>
              <a:solidFill>
                <a:srgbClr val="3C3C3B"/>
              </a:solidFill>
              <a:latin typeface="+mn-lt"/>
              <a:ea typeface="+mn-ea"/>
              <a:cs typeface="+mn-cs"/>
              <a:sym typeface="Helvetica Neue"/>
            </a:endParaRPr>
          </a:p>
          <a:p>
            <a:pPr lvl="0">
              <a:defRPr>
                <a:solidFill>
                  <a:srgbClr val="000000"/>
                </a:solidFill>
              </a:defRPr>
            </a:pPr>
            <a:r>
              <a:rPr>
                <a:solidFill>
                  <a:srgbClr val="3C3C3B"/>
                </a:solidFill>
                <a:latin typeface="+mn-lt"/>
                <a:ea typeface="+mn-ea"/>
                <a:cs typeface="+mn-cs"/>
                <a:sym typeface="Helvetica Neue"/>
              </a:rPr>
              <a:t>2. Choose your style</a:t>
            </a:r>
          </a:p>
          <a:p>
            <a:pPr lvl="0">
              <a:defRPr>
                <a:solidFill>
                  <a:srgbClr val="000000"/>
                </a:solidFill>
              </a:defRPr>
            </a:pPr>
            <a:endParaRPr>
              <a:solidFill>
                <a:srgbClr val="3C3C3B"/>
              </a:solidFill>
              <a:latin typeface="+mn-lt"/>
              <a:ea typeface="+mn-ea"/>
              <a:cs typeface="+mn-cs"/>
              <a:sym typeface="Helvetica Neue"/>
            </a:endParaRPr>
          </a:p>
          <a:p>
            <a:pPr lvl="0">
              <a:defRPr>
                <a:solidFill>
                  <a:srgbClr val="000000"/>
                </a:solidFill>
              </a:defRPr>
            </a:pPr>
            <a:endParaRPr>
              <a:solidFill>
                <a:srgbClr val="3C3C3B"/>
              </a:solidFill>
              <a:latin typeface="+mn-lt"/>
              <a:ea typeface="+mn-ea"/>
              <a:cs typeface="+mn-cs"/>
              <a:sym typeface="Helvetica Neue"/>
            </a:endParaRPr>
          </a:p>
          <a:p>
            <a:pPr lvl="0">
              <a:defRPr>
                <a:solidFill>
                  <a:srgbClr val="000000"/>
                </a:solidFill>
              </a:defRPr>
            </a:pPr>
            <a:r>
              <a:rPr>
                <a:solidFill>
                  <a:srgbClr val="3C3C3B"/>
                </a:solidFill>
                <a:latin typeface="+mn-lt"/>
                <a:ea typeface="+mn-ea"/>
                <a:cs typeface="+mn-cs"/>
                <a:sym typeface="Helvetica Neue"/>
              </a:rPr>
              <a:t>3. Done!</a:t>
            </a:r>
          </a:p>
        </p:txBody>
      </p:sp>
      <p:sp>
        <p:nvSpPr>
          <p:cNvPr id="281" name="Shape 281"/>
          <p:cNvSpPr/>
          <p:nvPr/>
        </p:nvSpPr>
        <p:spPr>
          <a:xfrm rot="10800000" flipH="1">
            <a:off x="4218921" y="1993812"/>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a:solidFill>
              <a:srgbClr val="919191"/>
            </a:solidFill>
          </a:ln>
        </p:spPr>
        <p:txBody>
          <a:bodyPr lIns="0" tIns="0" rIns="0" bIns="0" anchor="ctr"/>
          <a:lstStyle/>
          <a:p>
            <a:pPr lvl="0" algn="ctr">
              <a:defRPr>
                <a:solidFill>
                  <a:srgbClr val="1E1E1D"/>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0">
                                            <p:txEl>
                                              <p:pRg st="5" end="5"/>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7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280">
                                            <p:txEl>
                                              <p:pRg st="6" end="6"/>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280">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2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2" animBg="1" advAuto="0"/>
      <p:bldP spid="280" grpId="1"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p:cNvSpPr>
          <p:nvPr>
            <p:ph type="title"/>
          </p:nvPr>
        </p:nvSpPr>
        <p:spPr>
          <a:xfrm>
            <a:off x="457200" y="3231099"/>
            <a:ext cx="8229600" cy="1362076"/>
          </a:xfrm>
          <a:prstGeom prst="rect">
            <a:avLst/>
          </a:prstGeom>
        </p:spPr>
        <p:txBody>
          <a:bodyPr/>
          <a:lstStyle/>
          <a:p>
            <a:pPr lvl="0">
              <a:defRPr sz="1800">
                <a:solidFill>
                  <a:srgbClr val="000000"/>
                </a:solidFill>
              </a:defRPr>
            </a:pPr>
            <a:r>
              <a:rPr sz="4000">
                <a:solidFill>
                  <a:srgbClr val="1E1E1E"/>
                </a:solidFill>
              </a:rPr>
              <a:t>Collaborate</a:t>
            </a:r>
          </a:p>
        </p:txBody>
      </p:sp>
      <p:sp>
        <p:nvSpPr>
          <p:cNvPr id="286" name="Shape 286"/>
          <p:cNvSpPr>
            <a:spLocks noGrp="1"/>
          </p:cNvSpPr>
          <p:nvPr>
            <p:ph type="body" idx="1"/>
          </p:nvPr>
        </p:nvSpPr>
        <p:spPr>
          <a:xfrm>
            <a:off x="457200" y="4483103"/>
            <a:ext cx="8229600" cy="1500188"/>
          </a:xfrm>
          <a:prstGeom prst="rect">
            <a:avLst/>
          </a:prstGeom>
        </p:spPr>
        <p:txBody>
          <a:bodyPr lIns="0" tIns="0" rIns="0" bIns="0">
            <a:normAutofit/>
          </a:bodyPr>
          <a:lstStyle/>
          <a:p>
            <a:pPr lvl="0">
              <a:defRPr sz="1800">
                <a:solidFill>
                  <a:srgbClr val="000000"/>
                </a:solidFill>
              </a:defRPr>
            </a:pPr>
            <a:r>
              <a:rPr sz="2700">
                <a:solidFill>
                  <a:srgbClr val="8F8F8F"/>
                </a:solidFill>
              </a:rPr>
              <a:t>Join and Create Groups to Share References</a:t>
            </a:r>
          </a:p>
        </p:txBody>
      </p:sp>
      <p:pic>
        <p:nvPicPr>
          <p:cNvPr id="287" name="image51.png"/>
          <p:cNvPicPr/>
          <p:nvPr/>
        </p:nvPicPr>
        <p:blipFill>
          <a:blip r:embed="rId3" cstate="print">
            <a:extLst/>
          </a:blip>
          <a:stretch>
            <a:fillRect/>
          </a:stretch>
        </p:blipFill>
        <p:spPr>
          <a:xfrm>
            <a:off x="3246438" y="841126"/>
            <a:ext cx="2806776" cy="3020226"/>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title"/>
          </p:nvPr>
        </p:nvSpPr>
        <p:spPr>
          <a:xfrm>
            <a:off x="457200" y="295275"/>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Create Groups</a:t>
            </a:r>
          </a:p>
        </p:txBody>
      </p:sp>
      <p:sp>
        <p:nvSpPr>
          <p:cNvPr id="292" name="Shape 292"/>
          <p:cNvSpPr/>
          <p:nvPr/>
        </p:nvSpPr>
        <p:spPr>
          <a:xfrm>
            <a:off x="457200" y="2319491"/>
            <a:ext cx="2044047" cy="2599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a:solidFill>
                  <a:srgbClr val="3C3C3B"/>
                </a:solidFill>
                <a:latin typeface="+mn-lt"/>
                <a:ea typeface="+mn-ea"/>
                <a:cs typeface="+mn-cs"/>
                <a:sym typeface="Helvetica Neue"/>
              </a:rPr>
              <a:t>See the groups you created, joined or follow</a:t>
            </a:r>
          </a:p>
          <a:p>
            <a:pPr lvl="0">
              <a:defRPr>
                <a:solidFill>
                  <a:srgbClr val="000000"/>
                </a:solidFill>
              </a:defRPr>
            </a:pPr>
            <a:endParaRPr>
              <a:solidFill>
                <a:srgbClr val="3C3C3B"/>
              </a:solidFill>
              <a:latin typeface="+mn-lt"/>
              <a:ea typeface="+mn-ea"/>
              <a:cs typeface="+mn-cs"/>
              <a:sym typeface="Helvetica Neue"/>
            </a:endParaRPr>
          </a:p>
          <a:p>
            <a:pPr lvl="0">
              <a:defRPr>
                <a:solidFill>
                  <a:srgbClr val="000000"/>
                </a:solidFill>
              </a:defRPr>
            </a:pPr>
            <a:endParaRPr>
              <a:solidFill>
                <a:srgbClr val="3C3C3B"/>
              </a:solidFill>
              <a:latin typeface="+mn-lt"/>
              <a:ea typeface="+mn-ea"/>
              <a:cs typeface="+mn-cs"/>
              <a:sym typeface="Helvetica Neue"/>
            </a:endParaRPr>
          </a:p>
          <a:p>
            <a:pPr lvl="0">
              <a:defRPr>
                <a:solidFill>
                  <a:srgbClr val="000000"/>
                </a:solidFill>
              </a:defRPr>
            </a:pPr>
            <a:r>
              <a:rPr>
                <a:solidFill>
                  <a:srgbClr val="3C3C3B"/>
                </a:solidFill>
                <a:latin typeface="+mn-lt"/>
                <a:ea typeface="+mn-ea"/>
                <a:cs typeface="+mn-cs"/>
                <a:sym typeface="Helvetica Neue"/>
              </a:rPr>
              <a:t>Add documents to a group by dragging and dropping</a:t>
            </a:r>
          </a:p>
        </p:txBody>
      </p:sp>
      <p:pic>
        <p:nvPicPr>
          <p:cNvPr id="293" name="image52.png" descr="Screenshot 2014-04-15 16.57.49.png"/>
          <p:cNvPicPr/>
          <p:nvPr/>
        </p:nvPicPr>
        <p:blipFill>
          <a:blip r:embed="rId3" cstate="print">
            <a:extLst/>
          </a:blip>
          <a:stretch>
            <a:fillRect/>
          </a:stretch>
        </p:blipFill>
        <p:spPr>
          <a:xfrm>
            <a:off x="2766863" y="1592209"/>
            <a:ext cx="5315523" cy="476892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What is Mendeley?</a:t>
            </a:r>
          </a:p>
        </p:txBody>
      </p:sp>
      <p:pic>
        <p:nvPicPr>
          <p:cNvPr id="71" name="image8.png" descr="http://upload.wikimedia.org/wikipedia/commons/8/87/Google_Chrome_icon_(2011).png"/>
          <p:cNvPicPr/>
          <p:nvPr/>
        </p:nvPicPr>
        <p:blipFill>
          <a:blip r:embed="rId3" cstate="print">
            <a:extLst/>
          </a:blip>
          <a:stretch>
            <a:fillRect/>
          </a:stretch>
        </p:blipFill>
        <p:spPr>
          <a:xfrm>
            <a:off x="5914399" y="2519211"/>
            <a:ext cx="619126" cy="617538"/>
          </a:xfrm>
          <a:prstGeom prst="rect">
            <a:avLst/>
          </a:prstGeom>
          <a:ln w="12700">
            <a:miter lim="400000"/>
          </a:ln>
        </p:spPr>
      </p:pic>
      <p:pic>
        <p:nvPicPr>
          <p:cNvPr id="72" name="image9.png" descr="http://upload.wikimedia.org/wikipedia/en/6/61/Apple_Safari.png"/>
          <p:cNvPicPr/>
          <p:nvPr/>
        </p:nvPicPr>
        <p:blipFill>
          <a:blip r:embed="rId4" cstate="print">
            <a:extLst/>
          </a:blip>
          <a:stretch>
            <a:fillRect/>
          </a:stretch>
        </p:blipFill>
        <p:spPr>
          <a:xfrm>
            <a:off x="7490883" y="2455711"/>
            <a:ext cx="714376" cy="714376"/>
          </a:xfrm>
          <a:prstGeom prst="rect">
            <a:avLst/>
          </a:prstGeom>
          <a:ln w="12700">
            <a:miter lim="400000"/>
          </a:ln>
        </p:spPr>
      </p:pic>
      <p:pic>
        <p:nvPicPr>
          <p:cNvPr id="73" name="image10.png" descr="http://people.mozilla.com/~faaborg/files/shiretoko/firefoxIcon/firefox-512.png"/>
          <p:cNvPicPr/>
          <p:nvPr/>
        </p:nvPicPr>
        <p:blipFill>
          <a:blip r:embed="rId5" cstate="print">
            <a:extLst/>
          </a:blip>
          <a:stretch>
            <a:fillRect/>
          </a:stretch>
        </p:blipFill>
        <p:spPr>
          <a:xfrm>
            <a:off x="6723991" y="2519211"/>
            <a:ext cx="641351" cy="641351"/>
          </a:xfrm>
          <a:prstGeom prst="rect">
            <a:avLst/>
          </a:prstGeom>
          <a:ln w="12700">
            <a:miter lim="400000"/>
          </a:ln>
        </p:spPr>
      </p:pic>
      <p:pic>
        <p:nvPicPr>
          <p:cNvPr id="74" name="image11.png" descr="MDLib.tiff"/>
          <p:cNvPicPr/>
          <p:nvPr/>
        </p:nvPicPr>
        <p:blipFill>
          <a:blip r:embed="rId6" cstate="print">
            <a:extLst/>
          </a:blip>
          <a:stretch>
            <a:fillRect/>
          </a:stretch>
        </p:blipFill>
        <p:spPr>
          <a:xfrm>
            <a:off x="334963" y="3357562"/>
            <a:ext cx="3062287" cy="1897063"/>
          </a:xfrm>
          <a:prstGeom prst="rect">
            <a:avLst/>
          </a:prstGeom>
          <a:ln w="12700">
            <a:miter lim="400000"/>
          </a:ln>
        </p:spPr>
      </p:pic>
      <p:pic>
        <p:nvPicPr>
          <p:cNvPr id="75" name="image12.png" descr="MWLibrary.tif"/>
          <p:cNvPicPr/>
          <p:nvPr/>
        </p:nvPicPr>
        <p:blipFill>
          <a:blip r:embed="rId7" cstate="print">
            <a:extLst/>
          </a:blip>
          <a:stretch>
            <a:fillRect/>
          </a:stretch>
        </p:blipFill>
        <p:spPr>
          <a:xfrm>
            <a:off x="2893523" y="3647709"/>
            <a:ext cx="3062288" cy="2003426"/>
          </a:xfrm>
          <a:prstGeom prst="rect">
            <a:avLst/>
          </a:prstGeom>
          <a:ln w="12700">
            <a:miter lim="400000"/>
          </a:ln>
        </p:spPr>
      </p:pic>
      <p:sp>
        <p:nvSpPr>
          <p:cNvPr id="76" name="Shape 76"/>
          <p:cNvSpPr/>
          <p:nvPr/>
        </p:nvSpPr>
        <p:spPr>
          <a:xfrm>
            <a:off x="954087" y="5289672"/>
            <a:ext cx="2057401" cy="3020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1E1E1D"/>
                </a:solidFill>
                <a:latin typeface="+mn-lt"/>
                <a:ea typeface="+mn-ea"/>
                <a:cs typeface="+mn-cs"/>
                <a:sym typeface="Helvetica Neue"/>
              </a:defRPr>
            </a:lvl1pPr>
          </a:lstStyle>
          <a:p>
            <a:pPr lvl="0">
              <a:defRPr sz="1800">
                <a:solidFill>
                  <a:srgbClr val="000000"/>
                </a:solidFill>
              </a:defRPr>
            </a:pPr>
            <a:r>
              <a:rPr sz="1500">
                <a:solidFill>
                  <a:srgbClr val="1E1E1D"/>
                </a:solidFill>
              </a:rPr>
              <a:t>Desktop </a:t>
            </a:r>
          </a:p>
        </p:txBody>
      </p:sp>
      <p:sp>
        <p:nvSpPr>
          <p:cNvPr id="77" name="Shape 77"/>
          <p:cNvSpPr/>
          <p:nvPr/>
        </p:nvSpPr>
        <p:spPr>
          <a:xfrm>
            <a:off x="3951287" y="5700712"/>
            <a:ext cx="1143001" cy="3020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1E1E1D"/>
                </a:solidFill>
                <a:latin typeface="+mn-lt"/>
                <a:ea typeface="+mn-ea"/>
                <a:cs typeface="+mn-cs"/>
                <a:sym typeface="Helvetica Neue"/>
              </a:defRPr>
            </a:lvl1pPr>
          </a:lstStyle>
          <a:p>
            <a:pPr lvl="0">
              <a:defRPr sz="1800">
                <a:solidFill>
                  <a:srgbClr val="000000"/>
                </a:solidFill>
              </a:defRPr>
            </a:pPr>
            <a:r>
              <a:rPr sz="1500">
                <a:solidFill>
                  <a:srgbClr val="1E1E1D"/>
                </a:solidFill>
              </a:rPr>
              <a:t>Web </a:t>
            </a:r>
          </a:p>
        </p:txBody>
      </p:sp>
      <p:sp>
        <p:nvSpPr>
          <p:cNvPr id="78" name="Shape 78"/>
          <p:cNvSpPr/>
          <p:nvPr/>
        </p:nvSpPr>
        <p:spPr>
          <a:xfrm>
            <a:off x="6662738" y="3855792"/>
            <a:ext cx="1143001" cy="3020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1E1E1D"/>
                </a:solidFill>
                <a:latin typeface="+mn-lt"/>
                <a:ea typeface="+mn-ea"/>
                <a:cs typeface="+mn-cs"/>
                <a:sym typeface="Helvetica Neue"/>
              </a:defRPr>
            </a:lvl1pPr>
          </a:lstStyle>
          <a:p>
            <a:pPr lvl="0">
              <a:defRPr sz="1800">
                <a:solidFill>
                  <a:srgbClr val="000000"/>
                </a:solidFill>
              </a:defRPr>
            </a:pPr>
            <a:r>
              <a:rPr sz="1500">
                <a:solidFill>
                  <a:srgbClr val="1E1E1D"/>
                </a:solidFill>
              </a:rPr>
              <a:t>Mobile </a:t>
            </a:r>
          </a:p>
        </p:txBody>
      </p:sp>
      <p:sp>
        <p:nvSpPr>
          <p:cNvPr id="79" name="Shape 79"/>
          <p:cNvSpPr/>
          <p:nvPr/>
        </p:nvSpPr>
        <p:spPr>
          <a:xfrm>
            <a:off x="444500" y="4457700"/>
            <a:ext cx="1143000" cy="3891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a:solidFill>
                  <a:srgbClr val="1E1E1D"/>
                </a:solidFill>
                <a:latin typeface="+mn-lt"/>
                <a:ea typeface="+mn-ea"/>
                <a:cs typeface="+mn-cs"/>
                <a:sym typeface="Helvetica Neue"/>
              </a:defRPr>
            </a:lvl1pPr>
          </a:lstStyle>
          <a:p>
            <a:pPr lvl="0">
              <a:defRPr sz="1800">
                <a:solidFill>
                  <a:srgbClr val="000000"/>
                </a:solidFill>
              </a:defRPr>
            </a:pPr>
            <a:r>
              <a:rPr sz="2000">
                <a:solidFill>
                  <a:srgbClr val="1E1E1D"/>
                </a:solidFill>
              </a:rPr>
              <a:t> </a:t>
            </a:r>
          </a:p>
        </p:txBody>
      </p:sp>
      <p:pic>
        <p:nvPicPr>
          <p:cNvPr id="80" name="image13.png" descr="image7.png"/>
          <p:cNvPicPr/>
          <p:nvPr/>
        </p:nvPicPr>
        <p:blipFill>
          <a:blip r:embed="rId8" cstate="print">
            <a:extLst/>
          </a:blip>
          <a:stretch>
            <a:fillRect/>
          </a:stretch>
        </p:blipFill>
        <p:spPr>
          <a:xfrm>
            <a:off x="5365017" y="4336196"/>
            <a:ext cx="3060701" cy="2054226"/>
          </a:xfrm>
          <a:prstGeom prst="rect">
            <a:avLst/>
          </a:prstGeom>
          <a:ln w="12700">
            <a:miter lim="400000"/>
          </a:ln>
        </p:spPr>
      </p:pic>
      <p:pic>
        <p:nvPicPr>
          <p:cNvPr id="81" name="image14.png"/>
          <p:cNvPicPr/>
          <p:nvPr/>
        </p:nvPicPr>
        <p:blipFill>
          <a:blip r:embed="rId9" cstate="print">
            <a:extLst/>
          </a:blip>
          <a:stretch>
            <a:fillRect/>
          </a:stretch>
        </p:blipFill>
        <p:spPr>
          <a:xfrm>
            <a:off x="5914399" y="1692759"/>
            <a:ext cx="619126" cy="619126"/>
          </a:xfrm>
          <a:prstGeom prst="rect">
            <a:avLst/>
          </a:prstGeom>
          <a:ln w="12700">
            <a:miter lim="400000"/>
          </a:ln>
        </p:spPr>
      </p:pic>
      <p:sp>
        <p:nvSpPr>
          <p:cNvPr id="82" name="Shape 82"/>
          <p:cNvSpPr/>
          <p:nvPr/>
        </p:nvSpPr>
        <p:spPr>
          <a:xfrm>
            <a:off x="457200" y="1573219"/>
            <a:ext cx="4572000" cy="1482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lvl="0" indent="-285750">
              <a:buClr>
                <a:srgbClr val="1E1E1D"/>
              </a:buClr>
              <a:buSzPct val="100000"/>
              <a:buFont typeface="Arial"/>
              <a:buChar char="•"/>
              <a:defRPr>
                <a:solidFill>
                  <a:srgbClr val="000000"/>
                </a:solidFill>
              </a:defRPr>
            </a:pPr>
            <a:r>
              <a:rPr>
                <a:solidFill>
                  <a:srgbClr val="1E1E1D"/>
                </a:solidFill>
                <a:latin typeface="+mn-lt"/>
                <a:ea typeface="+mn-ea"/>
                <a:cs typeface="+mn-cs"/>
                <a:sym typeface="Helvetica Neue"/>
              </a:rPr>
              <a:t>Free Academic Software</a:t>
            </a:r>
          </a:p>
          <a:p>
            <a:pPr marL="285750" lvl="0" indent="-285750">
              <a:buClr>
                <a:srgbClr val="1E1E1D"/>
              </a:buClr>
              <a:buSzPct val="100000"/>
              <a:buFont typeface="Arial"/>
              <a:buChar char="•"/>
              <a:defRPr>
                <a:solidFill>
                  <a:srgbClr val="000000"/>
                </a:solidFill>
              </a:defRPr>
            </a:pPr>
            <a:endParaRPr>
              <a:solidFill>
                <a:srgbClr val="1E1E1D"/>
              </a:solidFill>
              <a:latin typeface="+mn-lt"/>
              <a:ea typeface="+mn-ea"/>
              <a:cs typeface="+mn-cs"/>
              <a:sym typeface="Helvetica Neue"/>
            </a:endParaRPr>
          </a:p>
          <a:p>
            <a:pPr marL="285750" lvl="0" indent="-285750">
              <a:buClr>
                <a:srgbClr val="1E1E1D"/>
              </a:buClr>
              <a:buSzPct val="100000"/>
              <a:buFont typeface="Arial"/>
              <a:buChar char="•"/>
              <a:defRPr>
                <a:solidFill>
                  <a:srgbClr val="000000"/>
                </a:solidFill>
              </a:defRPr>
            </a:pPr>
            <a:r>
              <a:rPr>
                <a:solidFill>
                  <a:srgbClr val="1E1E1D"/>
                </a:solidFill>
                <a:latin typeface="+mn-lt"/>
                <a:ea typeface="+mn-ea"/>
                <a:cs typeface="+mn-cs"/>
                <a:sym typeface="Helvetica Neue"/>
              </a:rPr>
              <a:t>Cross-Platform (Win/Mac/Linux)</a:t>
            </a:r>
          </a:p>
          <a:p>
            <a:pPr marL="285750" lvl="0" indent="-285750">
              <a:buClr>
                <a:srgbClr val="1E1E1D"/>
              </a:buClr>
              <a:buSzPct val="100000"/>
              <a:buFont typeface="Arial"/>
              <a:buChar char="•"/>
              <a:defRPr>
                <a:solidFill>
                  <a:srgbClr val="000000"/>
                </a:solidFill>
              </a:defRPr>
            </a:pPr>
            <a:endParaRPr>
              <a:solidFill>
                <a:srgbClr val="1E1E1D"/>
              </a:solidFill>
              <a:latin typeface="+mn-lt"/>
              <a:ea typeface="+mn-ea"/>
              <a:cs typeface="+mn-cs"/>
              <a:sym typeface="Helvetica Neue"/>
            </a:endParaRPr>
          </a:p>
          <a:p>
            <a:pPr marL="285750" lvl="0" indent="-285750">
              <a:buClr>
                <a:srgbClr val="1E1E1D"/>
              </a:buClr>
              <a:buSzPct val="100000"/>
              <a:buFont typeface="Arial"/>
              <a:buChar char="•"/>
              <a:defRPr>
                <a:solidFill>
                  <a:srgbClr val="000000"/>
                </a:solidFill>
              </a:defRPr>
            </a:pPr>
            <a:r>
              <a:rPr>
                <a:solidFill>
                  <a:srgbClr val="1E1E1D"/>
                </a:solidFill>
                <a:latin typeface="+mn-lt"/>
                <a:ea typeface="+mn-ea"/>
                <a:cs typeface="+mn-cs"/>
                <a:sym typeface="Helvetica Neue"/>
              </a:rPr>
              <a:t>All Major Browsers</a:t>
            </a:r>
          </a:p>
        </p:txBody>
      </p:sp>
      <p:pic>
        <p:nvPicPr>
          <p:cNvPr id="83" name="image15.png"/>
          <p:cNvPicPr/>
          <p:nvPr/>
        </p:nvPicPr>
        <p:blipFill>
          <a:blip r:embed="rId10" cstate="print">
            <a:extLst/>
          </a:blip>
          <a:stretch>
            <a:fillRect/>
          </a:stretch>
        </p:blipFill>
        <p:spPr>
          <a:xfrm>
            <a:off x="7581092" y="1690645"/>
            <a:ext cx="533958" cy="621240"/>
          </a:xfrm>
          <a:prstGeom prst="rect">
            <a:avLst/>
          </a:prstGeom>
          <a:ln w="12700">
            <a:miter lim="400000"/>
          </a:ln>
        </p:spPr>
      </p:pic>
      <p:pic>
        <p:nvPicPr>
          <p:cNvPr id="84" name="image16.png" descr="Apple-Logo-psd34240.png"/>
          <p:cNvPicPr/>
          <p:nvPr/>
        </p:nvPicPr>
        <p:blipFill>
          <a:blip r:embed="rId11" cstate="print">
            <a:extLst/>
          </a:blip>
          <a:stretch>
            <a:fillRect/>
          </a:stretch>
        </p:blipFill>
        <p:spPr>
          <a:xfrm>
            <a:off x="6760615" y="1621346"/>
            <a:ext cx="568106" cy="697062"/>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Private Groups</a:t>
            </a:r>
          </a:p>
        </p:txBody>
      </p:sp>
      <p:sp>
        <p:nvSpPr>
          <p:cNvPr id="298" name="Shape 298"/>
          <p:cNvSpPr/>
          <p:nvPr/>
        </p:nvSpPr>
        <p:spPr>
          <a:xfrm>
            <a:off x="6920368" y="1648402"/>
            <a:ext cx="2082522" cy="2879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a:solidFill>
                  <a:srgbClr val="3C3C3B"/>
                </a:solidFill>
                <a:latin typeface="+mn-lt"/>
                <a:ea typeface="+mn-ea"/>
                <a:cs typeface="+mn-cs"/>
                <a:sym typeface="Helvetica Neue"/>
              </a:rPr>
              <a:t>Private groups let you share full text documents with a limited number of members</a:t>
            </a:r>
          </a:p>
          <a:p>
            <a:pPr lvl="0">
              <a:defRPr>
                <a:solidFill>
                  <a:srgbClr val="000000"/>
                </a:solidFill>
              </a:defRPr>
            </a:pPr>
            <a:endParaRPr>
              <a:solidFill>
                <a:srgbClr val="3C3C3B"/>
              </a:solidFill>
              <a:latin typeface="+mn-lt"/>
              <a:ea typeface="+mn-ea"/>
              <a:cs typeface="+mn-cs"/>
              <a:sym typeface="Helvetica Neue"/>
            </a:endParaRPr>
          </a:p>
          <a:p>
            <a:pPr lvl="0">
              <a:defRPr>
                <a:solidFill>
                  <a:srgbClr val="000000"/>
                </a:solidFill>
              </a:defRPr>
            </a:pPr>
            <a:r>
              <a:rPr>
                <a:solidFill>
                  <a:srgbClr val="3C3C3B"/>
                </a:solidFill>
                <a:latin typeface="+mn-lt"/>
                <a:ea typeface="+mn-ea"/>
                <a:cs typeface="+mn-cs"/>
                <a:sym typeface="Helvetica Neue"/>
              </a:rPr>
              <a:t>Nobody outside the group can see the group or its files or members.</a:t>
            </a:r>
          </a:p>
        </p:txBody>
      </p:sp>
      <p:pic>
        <p:nvPicPr>
          <p:cNvPr id="299" name="image53.png" descr="Screenshot 2014-04-22 10.59.44.png"/>
          <p:cNvPicPr/>
          <p:nvPr/>
        </p:nvPicPr>
        <p:blipFill>
          <a:blip r:embed="rId3" cstate="print">
            <a:extLst/>
          </a:blip>
          <a:stretch>
            <a:fillRect/>
          </a:stretch>
        </p:blipFill>
        <p:spPr>
          <a:xfrm>
            <a:off x="457200" y="1648402"/>
            <a:ext cx="6239634" cy="46497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8">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29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298">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2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1"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p:cNvSpPr>
          <p:nvPr>
            <p:ph type="title"/>
          </p:nvPr>
        </p:nvSpPr>
        <p:spPr>
          <a:xfrm>
            <a:off x="457200" y="683746"/>
            <a:ext cx="8229600" cy="1143001"/>
          </a:xfrm>
          <a:prstGeom prst="rect">
            <a:avLst/>
          </a:prstGeom>
        </p:spPr>
        <p:txBody>
          <a:bodyPr/>
          <a:lstStyle/>
          <a:p>
            <a:pPr lvl="0">
              <a:defRPr sz="1800">
                <a:solidFill>
                  <a:srgbClr val="000000"/>
                </a:solidFill>
              </a:defRPr>
            </a:pPr>
            <a:r>
              <a:rPr sz="3900">
                <a:solidFill>
                  <a:srgbClr val="1E1E1D"/>
                </a:solidFill>
              </a:rPr>
              <a:t>Share Your Papers</a:t>
            </a:r>
            <a:br>
              <a:rPr sz="3900">
                <a:solidFill>
                  <a:srgbClr val="1E1E1D"/>
                </a:solidFill>
              </a:rPr>
            </a:br>
            <a:r>
              <a:rPr sz="2700">
                <a:solidFill>
                  <a:srgbClr val="919191"/>
                </a:solidFill>
              </a:rPr>
              <a:t>Collaborate with Your Research Team</a:t>
            </a:r>
          </a:p>
        </p:txBody>
      </p:sp>
      <p:sp>
        <p:nvSpPr>
          <p:cNvPr id="304" name="Shape 304"/>
          <p:cNvSpPr/>
          <p:nvPr/>
        </p:nvSpPr>
        <p:spPr>
          <a:xfrm>
            <a:off x="7126940" y="2192910"/>
            <a:ext cx="2017060" cy="232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a:solidFill>
                  <a:srgbClr val="3C3C3B"/>
                </a:solidFill>
                <a:latin typeface="+mn-lt"/>
                <a:ea typeface="+mn-ea"/>
                <a:cs typeface="+mn-cs"/>
                <a:sym typeface="Helvetica Neue"/>
              </a:rPr>
              <a:t>Share full-text </a:t>
            </a:r>
          </a:p>
          <a:p>
            <a:pPr lvl="0">
              <a:defRPr>
                <a:solidFill>
                  <a:srgbClr val="000000"/>
                </a:solidFill>
              </a:defRPr>
            </a:pPr>
            <a:r>
              <a:rPr>
                <a:solidFill>
                  <a:srgbClr val="3C3C3B"/>
                </a:solidFill>
                <a:latin typeface="+mn-lt"/>
                <a:ea typeface="+mn-ea"/>
                <a:cs typeface="+mn-cs"/>
                <a:sym typeface="Helvetica Neue"/>
              </a:rPr>
              <a:t>documents with members of your private group</a:t>
            </a:r>
          </a:p>
          <a:p>
            <a:pPr lvl="0">
              <a:defRPr>
                <a:solidFill>
                  <a:srgbClr val="000000"/>
                </a:solidFill>
              </a:defRPr>
            </a:pPr>
            <a:endParaRPr>
              <a:solidFill>
                <a:srgbClr val="3C3C3B"/>
              </a:solidFill>
              <a:latin typeface="+mn-lt"/>
              <a:ea typeface="+mn-ea"/>
              <a:cs typeface="+mn-cs"/>
              <a:sym typeface="Helvetica Neue"/>
            </a:endParaRPr>
          </a:p>
          <a:p>
            <a:pPr lvl="0">
              <a:defRPr>
                <a:solidFill>
                  <a:srgbClr val="000000"/>
                </a:solidFill>
              </a:defRPr>
            </a:pPr>
            <a:endParaRPr>
              <a:solidFill>
                <a:srgbClr val="3C3C3B"/>
              </a:solidFill>
              <a:latin typeface="+mn-lt"/>
              <a:ea typeface="+mn-ea"/>
              <a:cs typeface="+mn-cs"/>
              <a:sym typeface="Helvetica Neue"/>
            </a:endParaRPr>
          </a:p>
          <a:p>
            <a:pPr lvl="0">
              <a:defRPr>
                <a:solidFill>
                  <a:srgbClr val="000000"/>
                </a:solidFill>
              </a:defRPr>
            </a:pPr>
            <a:r>
              <a:rPr>
                <a:solidFill>
                  <a:srgbClr val="3C3C3B"/>
                </a:solidFill>
                <a:latin typeface="+mn-lt"/>
                <a:ea typeface="+mn-ea"/>
                <a:cs typeface="+mn-cs"/>
                <a:sym typeface="Helvetica Neue"/>
              </a:rPr>
              <a:t>Share highlights and annotations</a:t>
            </a:r>
          </a:p>
        </p:txBody>
      </p:sp>
      <p:sp>
        <p:nvSpPr>
          <p:cNvPr id="305" name="Shape 305"/>
          <p:cNvSpPr/>
          <p:nvPr/>
        </p:nvSpPr>
        <p:spPr>
          <a:xfrm>
            <a:off x="570252" y="6053666"/>
            <a:ext cx="6843060" cy="364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Each group member is assigned a different color for highlighting</a:t>
            </a:r>
          </a:p>
        </p:txBody>
      </p:sp>
      <p:pic>
        <p:nvPicPr>
          <p:cNvPr id="306" name="image54.png" descr="group-collaboration-notes.tiff"/>
          <p:cNvPicPr/>
          <p:nvPr/>
        </p:nvPicPr>
        <p:blipFill>
          <a:blip r:embed="rId3" cstate="print">
            <a:extLst/>
          </a:blip>
          <a:stretch>
            <a:fillRect/>
          </a:stretch>
        </p:blipFill>
        <p:spPr>
          <a:xfrm>
            <a:off x="564443" y="1854968"/>
            <a:ext cx="6423102" cy="418458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Find Public Groups</a:t>
            </a:r>
          </a:p>
        </p:txBody>
      </p:sp>
      <p:pic>
        <p:nvPicPr>
          <p:cNvPr id="311" name="image55.png" descr="Screenshot 2014-03-13 12.19.13.png"/>
          <p:cNvPicPr/>
          <p:nvPr/>
        </p:nvPicPr>
        <p:blipFill>
          <a:blip r:embed="rId3" cstate="print">
            <a:extLst/>
          </a:blip>
          <a:stretch>
            <a:fillRect/>
          </a:stretch>
        </p:blipFill>
        <p:spPr>
          <a:xfrm>
            <a:off x="457200" y="1701520"/>
            <a:ext cx="5623860" cy="4341005"/>
          </a:xfrm>
          <a:prstGeom prst="rect">
            <a:avLst/>
          </a:prstGeom>
          <a:ln w="12700">
            <a:miter lim="400000"/>
          </a:ln>
        </p:spPr>
      </p:pic>
      <p:sp>
        <p:nvSpPr>
          <p:cNvPr id="312" name="Shape 312"/>
          <p:cNvSpPr/>
          <p:nvPr/>
        </p:nvSpPr>
        <p:spPr>
          <a:xfrm>
            <a:off x="6454588" y="3189941"/>
            <a:ext cx="2525060" cy="6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Search public groups on Mendeley Web</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Browse Popular Groups</a:t>
            </a:r>
          </a:p>
        </p:txBody>
      </p:sp>
      <p:pic>
        <p:nvPicPr>
          <p:cNvPr id="317" name="image56.png"/>
          <p:cNvPicPr/>
          <p:nvPr/>
        </p:nvPicPr>
        <p:blipFill>
          <a:blip r:embed="rId3" cstate="print">
            <a:extLst/>
          </a:blip>
          <a:stretch>
            <a:fillRect/>
          </a:stretch>
        </p:blipFill>
        <p:spPr>
          <a:xfrm>
            <a:off x="457200" y="1611313"/>
            <a:ext cx="5265271" cy="4764985"/>
          </a:xfrm>
          <a:prstGeom prst="rect">
            <a:avLst/>
          </a:prstGeom>
          <a:ln w="12700">
            <a:miter lim="400000"/>
          </a:ln>
        </p:spPr>
      </p:pic>
      <p:sp>
        <p:nvSpPr>
          <p:cNvPr id="318" name="Shape 318"/>
          <p:cNvSpPr/>
          <p:nvPr/>
        </p:nvSpPr>
        <p:spPr>
          <a:xfrm>
            <a:off x="6012329" y="3189941"/>
            <a:ext cx="2674472" cy="6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Browse by discipline to discover new groups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Create your research profile</a:t>
            </a:r>
          </a:p>
        </p:txBody>
      </p:sp>
      <p:pic>
        <p:nvPicPr>
          <p:cNvPr id="323" name="image57.png" descr="Screenshot 2014-03-13 10.32.52.png"/>
          <p:cNvPicPr/>
          <p:nvPr/>
        </p:nvPicPr>
        <p:blipFill>
          <a:blip r:embed="rId3" cstate="print">
            <a:extLst/>
          </a:blip>
          <a:stretch>
            <a:fillRect/>
          </a:stretch>
        </p:blipFill>
        <p:spPr>
          <a:xfrm>
            <a:off x="457200" y="1417637"/>
            <a:ext cx="6627908" cy="4289116"/>
          </a:xfrm>
          <a:prstGeom prst="rect">
            <a:avLst/>
          </a:prstGeom>
          <a:ln w="12700">
            <a:miter lim="400000"/>
          </a:ln>
        </p:spPr>
      </p:pic>
      <p:sp>
        <p:nvSpPr>
          <p:cNvPr id="324" name="Shape 324"/>
          <p:cNvSpPr/>
          <p:nvPr/>
        </p:nvSpPr>
        <p:spPr>
          <a:xfrm>
            <a:off x="457200" y="5894663"/>
            <a:ext cx="4572000" cy="364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Share Your Publications</a:t>
            </a:r>
          </a:p>
        </p:txBody>
      </p:sp>
      <p:sp>
        <p:nvSpPr>
          <p:cNvPr id="325" name="Shape 325"/>
          <p:cNvSpPr/>
          <p:nvPr/>
        </p:nvSpPr>
        <p:spPr>
          <a:xfrm>
            <a:off x="7240495" y="2854351"/>
            <a:ext cx="1903505" cy="1202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a:solidFill>
                  <a:srgbClr val="3C3C3B"/>
                </a:solidFill>
                <a:latin typeface="+mn-lt"/>
                <a:ea typeface="+mn-ea"/>
                <a:cs typeface="+mn-cs"/>
                <a:sym typeface="Helvetica Neue"/>
              </a:rPr>
              <a:t>Connect with colleagues</a:t>
            </a:r>
          </a:p>
          <a:p>
            <a:pPr lvl="0">
              <a:defRPr>
                <a:solidFill>
                  <a:srgbClr val="000000"/>
                </a:solidFill>
              </a:defRPr>
            </a:pPr>
            <a:r>
              <a:rPr>
                <a:solidFill>
                  <a:srgbClr val="3C3C3B"/>
                </a:solidFill>
                <a:latin typeface="+mn-lt"/>
                <a:ea typeface="+mn-ea"/>
                <a:cs typeface="+mn-cs"/>
                <a:sym typeface="Helvetica Neue"/>
              </a:rPr>
              <a:t>and join new communities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Connect with Colleagues</a:t>
            </a:r>
          </a:p>
        </p:txBody>
      </p:sp>
      <p:sp>
        <p:nvSpPr>
          <p:cNvPr id="330" name="Shape 330"/>
          <p:cNvSpPr/>
          <p:nvPr/>
        </p:nvSpPr>
        <p:spPr>
          <a:xfrm>
            <a:off x="457200" y="2237182"/>
            <a:ext cx="2865559" cy="923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Search for people and click ‘Follow’ to get regular updates.</a:t>
            </a:r>
          </a:p>
        </p:txBody>
      </p:sp>
      <p:pic>
        <p:nvPicPr>
          <p:cNvPr id="331" name="image58.png" descr="Screenshot 2014-04-22 10.42.15.png"/>
          <p:cNvPicPr/>
          <p:nvPr/>
        </p:nvPicPr>
        <p:blipFill>
          <a:blip r:embed="rId3" cstate="print">
            <a:extLst/>
          </a:blip>
          <a:stretch>
            <a:fillRect/>
          </a:stretch>
        </p:blipFill>
        <p:spPr>
          <a:xfrm>
            <a:off x="3133012" y="1691471"/>
            <a:ext cx="4416574" cy="4401679"/>
          </a:xfrm>
          <a:prstGeom prst="rect">
            <a:avLst/>
          </a:prstGeom>
          <a:ln w="12700">
            <a:miter lim="400000"/>
          </a:ln>
        </p:spPr>
      </p:pic>
      <p:pic>
        <p:nvPicPr>
          <p:cNvPr id="332" name="image59.png" descr="Screenshot 2014-04-22 10.47.34.png"/>
          <p:cNvPicPr/>
          <p:nvPr/>
        </p:nvPicPr>
        <p:blipFill>
          <a:blip r:embed="rId4" cstate="print">
            <a:extLst/>
          </a:blip>
          <a:stretch>
            <a:fillRect/>
          </a:stretch>
        </p:blipFill>
        <p:spPr>
          <a:xfrm>
            <a:off x="457200" y="3807068"/>
            <a:ext cx="1905000" cy="533401"/>
          </a:xfrm>
          <a:prstGeom prst="rect">
            <a:avLst/>
          </a:prstGeom>
          <a:ln w="12700">
            <a:miter lim="400000"/>
          </a:ln>
        </p:spPr>
      </p:pic>
      <p:pic>
        <p:nvPicPr>
          <p:cNvPr id="333" name="image60.png" descr="Screenshot 2014-04-22 10.47.59.png"/>
          <p:cNvPicPr/>
          <p:nvPr/>
        </p:nvPicPr>
        <p:blipFill>
          <a:blip r:embed="rId5" cstate="print">
            <a:extLst/>
          </a:blip>
          <a:stretch>
            <a:fillRect/>
          </a:stretch>
        </p:blipFill>
        <p:spPr>
          <a:xfrm>
            <a:off x="520700" y="4781717"/>
            <a:ext cx="1841500" cy="482601"/>
          </a:xfrm>
          <a:prstGeom prst="rect">
            <a:avLst/>
          </a:prstGeom>
          <a:ln w="12700">
            <a:miter lim="400000"/>
          </a:ln>
        </p:spPr>
      </p:pic>
      <p:sp>
        <p:nvSpPr>
          <p:cNvPr id="334" name="Shape 334"/>
          <p:cNvSpPr/>
          <p:nvPr/>
        </p:nvSpPr>
        <p:spPr>
          <a:xfrm rot="16200000" flipV="1">
            <a:off x="1050074" y="4391449"/>
            <a:ext cx="264415" cy="320729"/>
          </a:xfrm>
          <a:prstGeom prst="leftArrow">
            <a:avLst>
              <a:gd name="adj1" fmla="val 50000"/>
              <a:gd name="adj2" fmla="val 50000"/>
            </a:avLst>
          </a:prstGeom>
          <a:solidFill>
            <a:srgbClr val="777877"/>
          </a:solidFill>
          <a:ln>
            <a:solidFill>
              <a:srgbClr val="919191"/>
            </a:solidFill>
          </a:ln>
        </p:spPr>
        <p:txBody>
          <a:bodyPr lIns="0" tIns="0" rIns="0" bIns="0" anchor="ctr"/>
          <a:lstStyle/>
          <a:p>
            <a:pPr lvl="0" algn="ctr">
              <a:defRPr>
                <a:solidFill>
                  <a:srgbClr val="FFFFFF"/>
                </a:solidFill>
              </a:defRPr>
            </a:pPr>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a:xfrm>
            <a:off x="457200" y="3231099"/>
            <a:ext cx="8229600" cy="1362076"/>
          </a:xfrm>
          <a:prstGeom prst="rect">
            <a:avLst/>
          </a:prstGeom>
        </p:spPr>
        <p:txBody>
          <a:bodyPr/>
          <a:lstStyle/>
          <a:p>
            <a:pPr lvl="0">
              <a:defRPr sz="1800">
                <a:solidFill>
                  <a:srgbClr val="000000"/>
                </a:solidFill>
              </a:defRPr>
            </a:pPr>
            <a:r>
              <a:rPr sz="4000">
                <a:solidFill>
                  <a:srgbClr val="1E1E1E"/>
                </a:solidFill>
              </a:rPr>
              <a:t>Discover</a:t>
            </a:r>
          </a:p>
        </p:txBody>
      </p:sp>
      <p:sp>
        <p:nvSpPr>
          <p:cNvPr id="339" name="Shape 339"/>
          <p:cNvSpPr>
            <a:spLocks noGrp="1"/>
          </p:cNvSpPr>
          <p:nvPr>
            <p:ph type="body" idx="1"/>
          </p:nvPr>
        </p:nvSpPr>
        <p:spPr>
          <a:xfrm>
            <a:off x="457200" y="4483103"/>
            <a:ext cx="8229600" cy="1500188"/>
          </a:xfrm>
          <a:prstGeom prst="rect">
            <a:avLst/>
          </a:prstGeom>
        </p:spPr>
        <p:txBody>
          <a:bodyPr lIns="0" tIns="0" rIns="0" bIns="0">
            <a:normAutofit/>
          </a:bodyPr>
          <a:lstStyle/>
          <a:p>
            <a:pPr lvl="0">
              <a:defRPr sz="1800">
                <a:solidFill>
                  <a:srgbClr val="000000"/>
                </a:solidFill>
              </a:defRPr>
            </a:pPr>
            <a:r>
              <a:rPr sz="2700">
                <a:solidFill>
                  <a:srgbClr val="8F8F8F"/>
                </a:solidFill>
              </a:rPr>
              <a:t>New Research, Recommendations, and Impact</a:t>
            </a:r>
          </a:p>
        </p:txBody>
      </p:sp>
      <p:pic>
        <p:nvPicPr>
          <p:cNvPr id="340" name="image61.png"/>
          <p:cNvPicPr/>
          <p:nvPr/>
        </p:nvPicPr>
        <p:blipFill>
          <a:blip r:embed="rId3" cstate="print">
            <a:extLst/>
          </a:blip>
          <a:stretch>
            <a:fillRect/>
          </a:stretch>
        </p:blipFill>
        <p:spPr>
          <a:xfrm>
            <a:off x="3640137" y="959368"/>
            <a:ext cx="1863726" cy="2720976"/>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Literature Search</a:t>
            </a:r>
          </a:p>
        </p:txBody>
      </p:sp>
      <p:pic>
        <p:nvPicPr>
          <p:cNvPr id="345" name="image62.png" descr="Screenshot 2014-03-13 12.31.51.png"/>
          <p:cNvPicPr/>
          <p:nvPr/>
        </p:nvPicPr>
        <p:blipFill>
          <a:blip r:embed="rId3" cstate="print">
            <a:extLst/>
          </a:blip>
          <a:stretch>
            <a:fillRect/>
          </a:stretch>
        </p:blipFill>
        <p:spPr>
          <a:xfrm>
            <a:off x="1978257" y="1652077"/>
            <a:ext cx="5486308" cy="4044525"/>
          </a:xfrm>
          <a:prstGeom prst="rect">
            <a:avLst/>
          </a:prstGeom>
          <a:ln w="12700">
            <a:miter lim="400000"/>
          </a:ln>
        </p:spPr>
      </p:pic>
      <p:sp>
        <p:nvSpPr>
          <p:cNvPr id="346" name="Shape 346"/>
          <p:cNvSpPr/>
          <p:nvPr/>
        </p:nvSpPr>
        <p:spPr>
          <a:xfrm>
            <a:off x="149412" y="1814903"/>
            <a:ext cx="4572001" cy="6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a:solidFill>
                  <a:srgbClr val="3C3C3B"/>
                </a:solidFill>
                <a:latin typeface="+mn-lt"/>
                <a:ea typeface="+mn-ea"/>
                <a:cs typeface="+mn-cs"/>
                <a:sym typeface="Helvetica Neue"/>
              </a:rPr>
              <a:t>Search the </a:t>
            </a:r>
          </a:p>
          <a:p>
            <a:pPr lvl="0">
              <a:defRPr>
                <a:solidFill>
                  <a:srgbClr val="000000"/>
                </a:solidFill>
              </a:defRPr>
            </a:pPr>
            <a:r>
              <a:rPr>
                <a:solidFill>
                  <a:srgbClr val="3C3C3B"/>
                </a:solidFill>
                <a:latin typeface="+mn-lt"/>
                <a:ea typeface="+mn-ea"/>
                <a:cs typeface="+mn-cs"/>
                <a:sym typeface="Helvetica Neue"/>
              </a:rPr>
              <a:t>catalogue</a:t>
            </a:r>
          </a:p>
        </p:txBody>
      </p:sp>
      <p:sp>
        <p:nvSpPr>
          <p:cNvPr id="347" name="Shape 347"/>
          <p:cNvSpPr/>
          <p:nvPr/>
        </p:nvSpPr>
        <p:spPr>
          <a:xfrm rot="16200000">
            <a:off x="1430147" y="2143805"/>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w="12700">
            <a:miter lim="400000"/>
          </a:ln>
        </p:spPr>
        <p:txBody>
          <a:bodyPr lIns="0" tIns="0" rIns="0" bIns="0" anchor="ctr"/>
          <a:lstStyle/>
          <a:p>
            <a:pPr lvl="0" algn="ctr">
              <a:defRPr>
                <a:solidFill>
                  <a:srgbClr val="1E1E1D"/>
                </a:solidFill>
              </a:defRPr>
            </a:pPr>
            <a:endParaRPr/>
          </a:p>
        </p:txBody>
      </p:sp>
      <p:sp>
        <p:nvSpPr>
          <p:cNvPr id="348" name="Shape 348"/>
          <p:cNvSpPr/>
          <p:nvPr/>
        </p:nvSpPr>
        <p:spPr>
          <a:xfrm>
            <a:off x="149412" y="3903624"/>
            <a:ext cx="1828845" cy="1202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If the full text is available, you’ll see a download icon:</a:t>
            </a:r>
          </a:p>
        </p:txBody>
      </p:sp>
      <p:sp>
        <p:nvSpPr>
          <p:cNvPr id="349" name="Shape 349"/>
          <p:cNvSpPr/>
          <p:nvPr/>
        </p:nvSpPr>
        <p:spPr>
          <a:xfrm>
            <a:off x="7464565" y="2828835"/>
            <a:ext cx="1574848" cy="1202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Save new research to your library with one click</a:t>
            </a:r>
          </a:p>
        </p:txBody>
      </p:sp>
      <p:sp>
        <p:nvSpPr>
          <p:cNvPr id="350" name="Shape 350"/>
          <p:cNvSpPr/>
          <p:nvPr/>
        </p:nvSpPr>
        <p:spPr>
          <a:xfrm rot="5400000" flipH="1">
            <a:off x="7787582" y="2441061"/>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w="12700">
            <a:miter lim="400000"/>
          </a:ln>
        </p:spPr>
        <p:txBody>
          <a:bodyPr lIns="0" tIns="0" rIns="0" bIns="0" anchor="ctr"/>
          <a:lstStyle/>
          <a:p>
            <a:pPr lvl="0" algn="ctr">
              <a:defRPr>
                <a:solidFill>
                  <a:srgbClr val="1E1E1D"/>
                </a:solidFill>
              </a:defRPr>
            </a:pPr>
            <a:endParaRPr/>
          </a:p>
        </p:txBody>
      </p:sp>
      <p:pic>
        <p:nvPicPr>
          <p:cNvPr id="351" name="image63.png"/>
          <p:cNvPicPr/>
          <p:nvPr/>
        </p:nvPicPr>
        <p:blipFill>
          <a:blip r:embed="rId4" cstate="print">
            <a:extLst/>
          </a:blip>
          <a:stretch>
            <a:fillRect/>
          </a:stretch>
        </p:blipFill>
        <p:spPr>
          <a:xfrm>
            <a:off x="706663" y="5370995"/>
            <a:ext cx="703311" cy="65121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34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34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3" animBg="1" advAuto="0"/>
      <p:bldP spid="349" grpId="2" animBg="1" advAuto="0"/>
      <p:bldP spid="350" grpId="1" animBg="1" advAuto="0"/>
      <p:bldP spid="351" grpId="4"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Search the Catalog Online</a:t>
            </a:r>
          </a:p>
        </p:txBody>
      </p:sp>
      <p:pic>
        <p:nvPicPr>
          <p:cNvPr id="356" name="image64.png" descr="Screenshot 2014-03-14 10.18.22.png"/>
          <p:cNvPicPr/>
          <p:nvPr/>
        </p:nvPicPr>
        <p:blipFill>
          <a:blip r:embed="rId3" cstate="print">
            <a:extLst/>
          </a:blip>
          <a:stretch>
            <a:fillRect/>
          </a:stretch>
        </p:blipFill>
        <p:spPr>
          <a:xfrm>
            <a:off x="457200" y="1658471"/>
            <a:ext cx="5085535" cy="4270562"/>
          </a:xfrm>
          <a:prstGeom prst="rect">
            <a:avLst/>
          </a:prstGeom>
          <a:ln w="12700">
            <a:miter lim="400000"/>
          </a:ln>
        </p:spPr>
      </p:pic>
      <p:sp>
        <p:nvSpPr>
          <p:cNvPr id="357" name="Shape 357"/>
          <p:cNvSpPr/>
          <p:nvPr/>
        </p:nvSpPr>
        <p:spPr>
          <a:xfrm>
            <a:off x="5752353" y="2553011"/>
            <a:ext cx="3287060" cy="1761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a:solidFill>
                  <a:srgbClr val="3C3C3B"/>
                </a:solidFill>
                <a:latin typeface="+mn-lt"/>
                <a:ea typeface="+mn-ea"/>
                <a:cs typeface="+mn-cs"/>
                <a:sym typeface="Helvetica Neue"/>
              </a:rPr>
              <a:t>Conduct advanced searches or browse by discipline</a:t>
            </a:r>
          </a:p>
          <a:p>
            <a:pPr lvl="0">
              <a:defRPr>
                <a:solidFill>
                  <a:srgbClr val="000000"/>
                </a:solidFill>
              </a:defRPr>
            </a:pPr>
            <a:endParaRPr>
              <a:solidFill>
                <a:srgbClr val="3C3C3B"/>
              </a:solidFill>
              <a:latin typeface="+mn-lt"/>
              <a:ea typeface="+mn-ea"/>
              <a:cs typeface="+mn-cs"/>
              <a:sym typeface="Helvetica Neue"/>
            </a:endParaRPr>
          </a:p>
          <a:p>
            <a:pPr lvl="0">
              <a:defRPr>
                <a:solidFill>
                  <a:srgbClr val="000000"/>
                </a:solidFill>
              </a:defRPr>
            </a:pPr>
            <a:r>
              <a:rPr>
                <a:solidFill>
                  <a:srgbClr val="3C3C3B"/>
                </a:solidFill>
                <a:latin typeface="+mn-lt"/>
                <a:ea typeface="+mn-ea"/>
                <a:cs typeface="+mn-cs"/>
                <a:sym typeface="Helvetica Neue"/>
              </a:rPr>
              <a:t>Find new research based on what is popular or the most recently added</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Quickly Add New Research</a:t>
            </a:r>
          </a:p>
        </p:txBody>
      </p:sp>
      <p:pic>
        <p:nvPicPr>
          <p:cNvPr id="362" name="image65.png" descr="MWdiscAddPaper.png"/>
          <p:cNvPicPr/>
          <p:nvPr/>
        </p:nvPicPr>
        <p:blipFill>
          <a:blip r:embed="rId3" cstate="print">
            <a:extLst/>
          </a:blip>
          <a:stretch>
            <a:fillRect/>
          </a:stretch>
        </p:blipFill>
        <p:spPr>
          <a:xfrm>
            <a:off x="1460562" y="1606084"/>
            <a:ext cx="5361043" cy="4385329"/>
          </a:xfrm>
          <a:prstGeom prst="rect">
            <a:avLst/>
          </a:prstGeom>
          <a:ln w="12700">
            <a:miter lim="400000"/>
          </a:ln>
          <a:effectLst>
            <a:outerShdw blurRad="63500" rotWithShape="0">
              <a:srgbClr val="000000">
                <a:alpha val="39999"/>
              </a:srgbClr>
            </a:outerShdw>
          </a:effectLst>
        </p:spPr>
      </p:pic>
      <p:sp>
        <p:nvSpPr>
          <p:cNvPr id="363" name="Shape 363"/>
          <p:cNvSpPr/>
          <p:nvPr/>
        </p:nvSpPr>
        <p:spPr>
          <a:xfrm>
            <a:off x="7103808" y="2233613"/>
            <a:ext cx="1832463" cy="1482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If the article is freely available, it’s a one-click addition to your library</a:t>
            </a:r>
          </a:p>
        </p:txBody>
      </p:sp>
      <p:sp>
        <p:nvSpPr>
          <p:cNvPr id="364" name="Shape 364"/>
          <p:cNvSpPr/>
          <p:nvPr/>
        </p:nvSpPr>
        <p:spPr>
          <a:xfrm rot="5400000" flipH="1">
            <a:off x="6672974" y="2436959"/>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w="12700">
            <a:miter lim="400000"/>
          </a:ln>
        </p:spPr>
        <p:txBody>
          <a:bodyPr lIns="0" tIns="0" rIns="0" bIns="0" anchor="ctr"/>
          <a:lstStyle/>
          <a:p>
            <a:pPr lvl="0" algn="ctr">
              <a:defRPr>
                <a:solidFill>
                  <a:srgbClr val="1E1E1D"/>
                </a:solidFill>
              </a:defRPr>
            </a:pPr>
            <a:endParaRPr/>
          </a:p>
        </p:txBody>
      </p:sp>
      <p:sp>
        <p:nvSpPr>
          <p:cNvPr id="365" name="Shape 365"/>
          <p:cNvSpPr/>
          <p:nvPr/>
        </p:nvSpPr>
        <p:spPr>
          <a:xfrm>
            <a:off x="7102846" y="4659621"/>
            <a:ext cx="1833425" cy="1202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mn-lt"/>
                <a:ea typeface="+mn-ea"/>
                <a:cs typeface="+mn-cs"/>
                <a:sym typeface="Helvetica Neue"/>
              </a:defRPr>
            </a:lvl1pPr>
          </a:lstStyle>
          <a:p>
            <a:pPr lvl="0">
              <a:defRPr>
                <a:solidFill>
                  <a:srgbClr val="000000"/>
                </a:solidFill>
              </a:defRPr>
            </a:pPr>
            <a:r>
              <a:rPr>
                <a:solidFill>
                  <a:srgbClr val="3C3C3B"/>
                </a:solidFill>
              </a:rPr>
              <a:t>Social statistics help you learn about others using this paper</a:t>
            </a:r>
          </a:p>
        </p:txBody>
      </p:sp>
      <p:sp>
        <p:nvSpPr>
          <p:cNvPr id="366" name="Shape 366"/>
          <p:cNvSpPr/>
          <p:nvPr/>
        </p:nvSpPr>
        <p:spPr>
          <a:xfrm rot="5400000" flipH="1">
            <a:off x="6672974" y="4822699"/>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w="12700">
            <a:miter lim="400000"/>
          </a:ln>
        </p:spPr>
        <p:txBody>
          <a:bodyPr lIns="0" tIns="0" rIns="0" bIns="0" anchor="ctr"/>
          <a:lstStyle/>
          <a:p>
            <a:pPr lvl="0" algn="ctr">
              <a:defRPr>
                <a:solidFill>
                  <a:srgbClr val="1E1E1D"/>
                </a:solidFill>
              </a:defRPr>
            </a:pPr>
            <a:endParaRPr/>
          </a:p>
        </p:txBody>
      </p:sp>
      <p:sp>
        <p:nvSpPr>
          <p:cNvPr id="367" name="Shape 367"/>
          <p:cNvSpPr/>
          <p:nvPr/>
        </p:nvSpPr>
        <p:spPr>
          <a:xfrm>
            <a:off x="17289" y="3298335"/>
            <a:ext cx="1393699" cy="1482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a:latin typeface="+mn-lt"/>
                <a:ea typeface="+mn-ea"/>
                <a:cs typeface="+mn-cs"/>
                <a:sym typeface="Helvetica Neue"/>
              </a:defRPr>
            </a:lvl1pPr>
          </a:lstStyle>
          <a:p>
            <a:pPr lvl="0">
              <a:defRPr>
                <a:solidFill>
                  <a:srgbClr val="000000"/>
                </a:solidFill>
              </a:defRPr>
            </a:pPr>
            <a:r>
              <a:rPr>
                <a:solidFill>
                  <a:srgbClr val="3C3C3B"/>
                </a:solidFill>
              </a:rPr>
              <a:t>Or use Open URL to locate the full text</a:t>
            </a:r>
          </a:p>
        </p:txBody>
      </p:sp>
      <p:sp>
        <p:nvSpPr>
          <p:cNvPr id="368" name="Shape 368"/>
          <p:cNvSpPr/>
          <p:nvPr/>
        </p:nvSpPr>
        <p:spPr>
          <a:xfrm rot="16200000">
            <a:off x="1515854" y="3393511"/>
            <a:ext cx="297257" cy="337602"/>
          </a:xfrm>
          <a:custGeom>
            <a:avLst/>
            <a:gdLst/>
            <a:ahLst/>
            <a:cxnLst>
              <a:cxn ang="0">
                <a:pos x="wd2" y="hd2"/>
              </a:cxn>
              <a:cxn ang="5400000">
                <a:pos x="wd2" y="hd2"/>
              </a:cxn>
              <a:cxn ang="10800000">
                <a:pos x="wd2" y="hd2"/>
              </a:cxn>
              <a:cxn ang="16200000">
                <a:pos x="wd2" y="hd2"/>
              </a:cxn>
            </a:cxnLst>
            <a:rect l="0" t="0" r="r" b="b"/>
            <a:pathLst>
              <a:path w="21600" h="21600" extrusionOk="0">
                <a:moveTo>
                  <a:pt x="0" y="12091"/>
                </a:moveTo>
                <a:lnTo>
                  <a:pt x="5400" y="12091"/>
                </a:lnTo>
                <a:lnTo>
                  <a:pt x="5400" y="0"/>
                </a:lnTo>
                <a:lnTo>
                  <a:pt x="16200" y="0"/>
                </a:lnTo>
                <a:lnTo>
                  <a:pt x="16200" y="12091"/>
                </a:lnTo>
                <a:lnTo>
                  <a:pt x="21600" y="12091"/>
                </a:lnTo>
                <a:lnTo>
                  <a:pt x="10800" y="21600"/>
                </a:lnTo>
                <a:close/>
              </a:path>
            </a:pathLst>
          </a:custGeom>
          <a:solidFill>
            <a:srgbClr val="919191"/>
          </a:solidFill>
          <a:ln w="12700">
            <a:miter lim="400000"/>
          </a:ln>
        </p:spPr>
        <p:txBody>
          <a:bodyPr lIns="0" tIns="0" rIns="0" bIns="0" anchor="ctr"/>
          <a:lstStyle/>
          <a:p>
            <a:pPr lvl="0" algn="ctr">
              <a:defRPr>
                <a:solidFill>
                  <a:srgbClr val="1E1E1D"/>
                </a:solidFill>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image17.png"/>
          <p:cNvPicPr/>
          <p:nvPr/>
        </p:nvPicPr>
        <p:blipFill>
          <a:blip r:embed="rId3" cstate="print">
            <a:extLst/>
          </a:blip>
          <a:stretch>
            <a:fillRect/>
          </a:stretch>
        </p:blipFill>
        <p:spPr>
          <a:xfrm>
            <a:off x="3476625" y="1275251"/>
            <a:ext cx="2190750" cy="2663826"/>
          </a:xfrm>
          <a:prstGeom prst="rect">
            <a:avLst/>
          </a:prstGeom>
          <a:ln w="12700">
            <a:miter lim="400000"/>
          </a:ln>
        </p:spPr>
      </p:pic>
      <p:sp>
        <p:nvSpPr>
          <p:cNvPr id="89" name="Shape 89"/>
          <p:cNvSpPr>
            <a:spLocks noGrp="1"/>
          </p:cNvSpPr>
          <p:nvPr>
            <p:ph type="title"/>
          </p:nvPr>
        </p:nvSpPr>
        <p:spPr>
          <a:xfrm>
            <a:off x="457200" y="3231099"/>
            <a:ext cx="8229600" cy="1362076"/>
          </a:xfrm>
          <a:prstGeom prst="rect">
            <a:avLst/>
          </a:prstGeom>
        </p:spPr>
        <p:txBody>
          <a:bodyPr/>
          <a:lstStyle/>
          <a:p>
            <a:pPr lvl="0">
              <a:defRPr sz="1800">
                <a:solidFill>
                  <a:srgbClr val="000000"/>
                </a:solidFill>
              </a:defRPr>
            </a:pPr>
            <a:r>
              <a:rPr sz="4000">
                <a:solidFill>
                  <a:srgbClr val="1E1E1E"/>
                </a:solidFill>
              </a:rPr>
              <a:t>Organize</a:t>
            </a:r>
          </a:p>
        </p:txBody>
      </p:sp>
      <p:sp>
        <p:nvSpPr>
          <p:cNvPr id="90" name="Shape 90"/>
          <p:cNvSpPr>
            <a:spLocks noGrp="1"/>
          </p:cNvSpPr>
          <p:nvPr>
            <p:ph type="body" idx="1"/>
          </p:nvPr>
        </p:nvSpPr>
        <p:spPr>
          <a:xfrm>
            <a:off x="457200" y="4483103"/>
            <a:ext cx="8229600" cy="1500188"/>
          </a:xfrm>
          <a:prstGeom prst="rect">
            <a:avLst/>
          </a:prstGeom>
        </p:spPr>
        <p:txBody>
          <a:bodyPr lIns="0" tIns="0" rIns="0" bIns="0">
            <a:normAutofit/>
          </a:bodyPr>
          <a:lstStyle/>
          <a:p>
            <a:pPr lvl="0">
              <a:defRPr sz="1800">
                <a:solidFill>
                  <a:srgbClr val="000000"/>
                </a:solidFill>
              </a:defRPr>
            </a:pPr>
            <a:r>
              <a:rPr sz="2700">
                <a:solidFill>
                  <a:srgbClr val="8F8F8F"/>
                </a:solidFill>
              </a:rPr>
              <a:t>Setting Up Your Library</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p:cNvSpPr>
          <p:nvPr>
            <p:ph type="title"/>
          </p:nvPr>
        </p:nvSpPr>
        <p:spPr>
          <a:xfrm>
            <a:off x="457200" y="3231099"/>
            <a:ext cx="8229600" cy="1362076"/>
          </a:xfrm>
          <a:prstGeom prst="rect">
            <a:avLst/>
          </a:prstGeom>
        </p:spPr>
        <p:txBody>
          <a:bodyPr/>
          <a:lstStyle/>
          <a:p>
            <a:pPr lvl="0">
              <a:defRPr sz="1800">
                <a:solidFill>
                  <a:srgbClr val="000000"/>
                </a:solidFill>
              </a:defRPr>
            </a:pPr>
            <a:r>
              <a:rPr sz="4000">
                <a:solidFill>
                  <a:srgbClr val="1E1E1E"/>
                </a:solidFill>
              </a:rPr>
              <a:t>Stay in touch</a:t>
            </a:r>
          </a:p>
        </p:txBody>
      </p:sp>
      <p:sp>
        <p:nvSpPr>
          <p:cNvPr id="373" name="Shape 373"/>
          <p:cNvSpPr>
            <a:spLocks noGrp="1"/>
          </p:cNvSpPr>
          <p:nvPr>
            <p:ph type="body" idx="1"/>
          </p:nvPr>
        </p:nvSpPr>
        <p:spPr>
          <a:xfrm>
            <a:off x="457200" y="4483103"/>
            <a:ext cx="8229600" cy="1500188"/>
          </a:xfrm>
          <a:prstGeom prst="rect">
            <a:avLst/>
          </a:prstGeom>
        </p:spPr>
        <p:txBody>
          <a:bodyPr lIns="0" tIns="0" rIns="0" bIns="0">
            <a:normAutofit/>
          </a:bodyPr>
          <a:lstStyle/>
          <a:p>
            <a:pPr lvl="0">
              <a:defRPr sz="1800">
                <a:solidFill>
                  <a:srgbClr val="000000"/>
                </a:solidFill>
              </a:defRPr>
            </a:pPr>
            <a:r>
              <a:rPr sz="2700">
                <a:solidFill>
                  <a:srgbClr val="8F8F8F"/>
                </a:solidFill>
              </a:rPr>
              <a:t>Updates, feedback, resources…</a:t>
            </a:r>
          </a:p>
        </p:txBody>
      </p:sp>
      <p:pic>
        <p:nvPicPr>
          <p:cNvPr id="374" name="image66.jpg" descr="Screen-Shot-2014-07-11-at-12.00.49-AM.jpg"/>
          <p:cNvPicPr/>
          <p:nvPr/>
        </p:nvPicPr>
        <p:blipFill>
          <a:blip r:embed="rId3" cstate="print">
            <a:extLst/>
          </a:blip>
          <a:stretch>
            <a:fillRect/>
          </a:stretch>
        </p:blipFill>
        <p:spPr>
          <a:xfrm>
            <a:off x="3865033" y="945444"/>
            <a:ext cx="1230035" cy="2755901"/>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p:cNvSpPr>
          <p:nvPr>
            <p:ph type="title"/>
          </p:nvPr>
        </p:nvSpPr>
        <p:spPr>
          <a:xfrm>
            <a:off x="457200" y="274638"/>
            <a:ext cx="7721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Stay Up-to-Date and Learn More</a:t>
            </a:r>
          </a:p>
        </p:txBody>
      </p:sp>
      <p:pic>
        <p:nvPicPr>
          <p:cNvPr id="379" name="image67.png" descr="Mendeley Year in Review 2013 | Mendeley Blog - Google Chrome"/>
          <p:cNvPicPr/>
          <p:nvPr/>
        </p:nvPicPr>
        <p:blipFill>
          <a:blip r:embed="rId3" cstate="print">
            <a:extLst/>
          </a:blip>
          <a:srcRect l="23395" t="9779" r="24338" b="3147"/>
          <a:stretch>
            <a:fillRect/>
          </a:stretch>
        </p:blipFill>
        <p:spPr>
          <a:xfrm>
            <a:off x="457200" y="1590718"/>
            <a:ext cx="3456881" cy="3140220"/>
          </a:xfrm>
          <a:prstGeom prst="rect">
            <a:avLst/>
          </a:prstGeom>
          <a:ln w="12700">
            <a:miter lim="400000"/>
          </a:ln>
        </p:spPr>
      </p:pic>
      <p:pic>
        <p:nvPicPr>
          <p:cNvPr id="380" name="image68.png" descr="Mendeley Resource Center - Google Chrome"/>
          <p:cNvPicPr/>
          <p:nvPr/>
        </p:nvPicPr>
        <p:blipFill>
          <a:blip r:embed="rId4" cstate="print">
            <a:extLst/>
          </a:blip>
          <a:srcRect l="23268" t="9102" r="23942" b="1345"/>
          <a:stretch>
            <a:fillRect/>
          </a:stretch>
        </p:blipFill>
        <p:spPr>
          <a:xfrm>
            <a:off x="2629650" y="2779681"/>
            <a:ext cx="3456979" cy="3197526"/>
          </a:xfrm>
          <a:prstGeom prst="rect">
            <a:avLst/>
          </a:prstGeom>
          <a:ln w="12700">
            <a:miter lim="400000"/>
          </a:ln>
          <a:effectLst>
            <a:outerShdw blurRad="50800" dist="38100" dir="2700000" rotWithShape="0">
              <a:srgbClr val="000000">
                <a:alpha val="39999"/>
              </a:srgbClr>
            </a:outerShdw>
          </a:effectLst>
        </p:spPr>
      </p:pic>
      <p:sp>
        <p:nvSpPr>
          <p:cNvPr id="381" name="Shape 381">
            <a:hlinkClick r:id="rId5"/>
          </p:cNvPr>
          <p:cNvSpPr/>
          <p:nvPr/>
        </p:nvSpPr>
        <p:spPr>
          <a:xfrm>
            <a:off x="4183529" y="1710721"/>
            <a:ext cx="4482352" cy="6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a:solidFill>
                  <a:srgbClr val="3C3C3B"/>
                </a:solidFill>
                <a:latin typeface="+mn-lt"/>
                <a:ea typeface="+mn-ea"/>
                <a:cs typeface="+mn-cs"/>
                <a:sym typeface="Helvetica Neue"/>
              </a:rPr>
              <a:t>Get new tips and stay connected by visiting our blog at </a:t>
            </a:r>
            <a:r>
              <a:rPr u="sng">
                <a:solidFill>
                  <a:srgbClr val="3C3C3B"/>
                </a:solidFill>
                <a:latin typeface="+mn-lt"/>
                <a:ea typeface="+mn-ea"/>
                <a:cs typeface="+mn-cs"/>
                <a:sym typeface="Helvetica Neue"/>
              </a:rPr>
              <a:t>blog.mendeley.com</a:t>
            </a:r>
          </a:p>
        </p:txBody>
      </p:sp>
      <p:sp>
        <p:nvSpPr>
          <p:cNvPr id="382" name="Shape 382">
            <a:hlinkClick r:id="rId6"/>
          </p:cNvPr>
          <p:cNvSpPr/>
          <p:nvPr/>
        </p:nvSpPr>
        <p:spPr>
          <a:xfrm>
            <a:off x="6228977" y="3212975"/>
            <a:ext cx="2795493" cy="1202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a:solidFill>
                  <a:srgbClr val="3C3C3B"/>
                </a:solidFill>
                <a:latin typeface="+mn-lt"/>
                <a:ea typeface="+mn-ea"/>
                <a:cs typeface="+mn-cs"/>
                <a:sym typeface="Helvetica Neue"/>
              </a:rPr>
              <a:t>Read our guides and watch our tutorial videos</a:t>
            </a:r>
          </a:p>
          <a:p>
            <a:pPr lvl="0">
              <a:defRPr>
                <a:solidFill>
                  <a:srgbClr val="000000"/>
                </a:solidFill>
              </a:defRPr>
            </a:pPr>
            <a:endParaRPr>
              <a:solidFill>
                <a:srgbClr val="3C3C3B"/>
              </a:solidFill>
              <a:latin typeface="+mn-lt"/>
              <a:ea typeface="+mn-ea"/>
              <a:cs typeface="+mn-cs"/>
              <a:sym typeface="Helvetica Neue"/>
            </a:endParaRPr>
          </a:p>
          <a:p>
            <a:pPr lvl="0">
              <a:defRPr>
                <a:solidFill>
                  <a:srgbClr val="000000"/>
                </a:solidFill>
              </a:defRPr>
            </a:pPr>
            <a:r>
              <a:rPr u="sng">
                <a:solidFill>
                  <a:srgbClr val="3C3C3B"/>
                </a:solidFill>
                <a:latin typeface="+mn-lt"/>
                <a:ea typeface="+mn-ea"/>
                <a:cs typeface="+mn-cs"/>
                <a:sym typeface="Helvetica Neue"/>
              </a:rPr>
              <a:t>resources.mendeley.com</a:t>
            </a:r>
          </a:p>
        </p:txBody>
      </p:sp>
      <p:pic>
        <p:nvPicPr>
          <p:cNvPr id="383" name="image69.png" descr="http://www.cardinalritter.org/assets/uploads/images/Transparent-Facebook-Logo-Icon.png"/>
          <p:cNvPicPr/>
          <p:nvPr/>
        </p:nvPicPr>
        <p:blipFill>
          <a:blip r:embed="rId7" cstate="print">
            <a:extLst/>
          </a:blip>
          <a:stretch>
            <a:fillRect/>
          </a:stretch>
        </p:blipFill>
        <p:spPr>
          <a:xfrm>
            <a:off x="431006" y="5012799"/>
            <a:ext cx="495301" cy="495301"/>
          </a:xfrm>
          <a:prstGeom prst="rect">
            <a:avLst/>
          </a:prstGeom>
          <a:ln w="12700">
            <a:miter lim="400000"/>
          </a:ln>
        </p:spPr>
      </p:pic>
      <p:pic>
        <p:nvPicPr>
          <p:cNvPr id="384" name="image70.png" descr="http://www.luvdogs.co.uk/product_images/uploaded_images/twitter-logo.png"/>
          <p:cNvPicPr/>
          <p:nvPr/>
        </p:nvPicPr>
        <p:blipFill>
          <a:blip r:embed="rId8" cstate="print">
            <a:extLst/>
          </a:blip>
          <a:stretch>
            <a:fillRect/>
          </a:stretch>
        </p:blipFill>
        <p:spPr>
          <a:xfrm>
            <a:off x="1858168" y="5679549"/>
            <a:ext cx="569914" cy="558801"/>
          </a:xfrm>
          <a:prstGeom prst="rect">
            <a:avLst/>
          </a:prstGeom>
          <a:ln w="12700">
            <a:miter lim="400000"/>
          </a:ln>
        </p:spPr>
      </p:pic>
      <p:pic>
        <p:nvPicPr>
          <p:cNvPr id="385" name="image71.png" descr="http://www.techgoeshome.org/blob/full/239553.png"/>
          <p:cNvPicPr/>
          <p:nvPr/>
        </p:nvPicPr>
        <p:blipFill>
          <a:blip r:embed="rId9" cstate="print">
            <a:extLst/>
          </a:blip>
          <a:stretch>
            <a:fillRect/>
          </a:stretch>
        </p:blipFill>
        <p:spPr>
          <a:xfrm>
            <a:off x="1116807" y="5711299"/>
            <a:ext cx="531813" cy="531814"/>
          </a:xfrm>
          <a:prstGeom prst="rect">
            <a:avLst/>
          </a:prstGeom>
          <a:ln w="12700">
            <a:miter lim="400000"/>
          </a:ln>
        </p:spPr>
      </p:pic>
      <p:pic>
        <p:nvPicPr>
          <p:cNvPr id="386" name="image72.png" descr="http://www.cardinalritter.org/assets/uploads/images/LinkedIn_Logo_0.png"/>
          <p:cNvPicPr/>
          <p:nvPr/>
        </p:nvPicPr>
        <p:blipFill>
          <a:blip r:embed="rId10" cstate="print">
            <a:extLst/>
          </a:blip>
          <a:srcRect r="11839"/>
          <a:stretch>
            <a:fillRect/>
          </a:stretch>
        </p:blipFill>
        <p:spPr>
          <a:xfrm>
            <a:off x="1143794" y="5028674"/>
            <a:ext cx="477839" cy="479426"/>
          </a:xfrm>
          <a:prstGeom prst="rect">
            <a:avLst/>
          </a:prstGeom>
          <a:ln w="12700">
            <a:miter lim="400000"/>
          </a:ln>
        </p:spPr>
      </p:pic>
      <p:pic>
        <p:nvPicPr>
          <p:cNvPr id="387" name="image73.png" descr="https://developers.google.com/%2B/images/branding/g%2B128.png"/>
          <p:cNvPicPr/>
          <p:nvPr/>
        </p:nvPicPr>
        <p:blipFill>
          <a:blip r:embed="rId11" cstate="print">
            <a:extLst/>
          </a:blip>
          <a:stretch>
            <a:fillRect/>
          </a:stretch>
        </p:blipFill>
        <p:spPr>
          <a:xfrm>
            <a:off x="1891507" y="5012799"/>
            <a:ext cx="515938" cy="517526"/>
          </a:xfrm>
          <a:prstGeom prst="rect">
            <a:avLst/>
          </a:prstGeom>
          <a:ln w="12700">
            <a:miter lim="400000"/>
          </a:ln>
        </p:spPr>
      </p:pic>
      <p:pic>
        <p:nvPicPr>
          <p:cNvPr id="388" name="image74.png"/>
          <p:cNvPicPr/>
          <p:nvPr/>
        </p:nvPicPr>
        <p:blipFill>
          <a:blip r:embed="rId12" cstate="print">
            <a:extLst/>
          </a:blip>
          <a:stretch>
            <a:fillRect/>
          </a:stretch>
        </p:blipFill>
        <p:spPr>
          <a:xfrm>
            <a:off x="396082" y="5679549"/>
            <a:ext cx="558801" cy="5588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3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38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500"/>
                                  </p:stCondLst>
                                  <p:iterate>
                                    <p:tmAbs val="0"/>
                                  </p:iterate>
                                  <p:childTnLst>
                                    <p:set>
                                      <p:cBhvr>
                                        <p:cTn id="16" fill="hold"/>
                                        <p:tgtEl>
                                          <p:spTgt spid="386"/>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5" nodeType="afterEffect">
                                  <p:stCondLst>
                                    <p:cond delay="1000"/>
                                  </p:stCondLst>
                                  <p:iterate>
                                    <p:tmAbs val="0"/>
                                  </p:iterate>
                                  <p:childTnLst>
                                    <p:set>
                                      <p:cBhvr>
                                        <p:cTn id="19" fill="hold"/>
                                        <p:tgtEl>
                                          <p:spTgt spid="387"/>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6" nodeType="afterEffect">
                                  <p:stCondLst>
                                    <p:cond delay="1500"/>
                                  </p:stCondLst>
                                  <p:iterate>
                                    <p:tmAbs val="0"/>
                                  </p:iterate>
                                  <p:childTnLst>
                                    <p:set>
                                      <p:cBhvr>
                                        <p:cTn id="22" fill="hold"/>
                                        <p:tgtEl>
                                          <p:spTgt spid="388"/>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grpId="7" nodeType="afterEffect">
                                  <p:stCondLst>
                                    <p:cond delay="2000"/>
                                  </p:stCondLst>
                                  <p:iterate>
                                    <p:tmAbs val="0"/>
                                  </p:iterate>
                                  <p:childTnLst>
                                    <p:set>
                                      <p:cBhvr>
                                        <p:cTn id="25" fill="hold"/>
                                        <p:tgtEl>
                                          <p:spTgt spid="385"/>
                                        </p:tgtEl>
                                        <p:attrNameLst>
                                          <p:attrName>style.visibility</p:attrName>
                                        </p:attrNameLst>
                                      </p:cBhvr>
                                      <p:to>
                                        <p:strVal val="visible"/>
                                      </p:to>
                                    </p:set>
                                  </p:childTnLst>
                                </p:cTn>
                              </p:par>
                            </p:childTnLst>
                          </p:cTn>
                        </p:par>
                        <p:par>
                          <p:cTn id="26" fill="hold">
                            <p:stCondLst>
                              <p:cond delay="5000"/>
                            </p:stCondLst>
                            <p:childTnLst>
                              <p:par>
                                <p:cTn id="27" presetID="1" presetClass="entr" presetSubtype="0" fill="hold" grpId="8" nodeType="afterEffect">
                                  <p:stCondLst>
                                    <p:cond delay="2500"/>
                                  </p:stCondLst>
                                  <p:iterate>
                                    <p:tmAbs val="0"/>
                                  </p:iterate>
                                  <p:childTnLst>
                                    <p:set>
                                      <p:cBhvr>
                                        <p:cTn id="28" fill="hold"/>
                                        <p:tgtEl>
                                          <p:spTgt spid="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1" animBg="1" advAuto="0"/>
      <p:bldP spid="382" grpId="2" animBg="1" advAuto="0"/>
      <p:bldP spid="383" grpId="3" animBg="1" advAuto="0"/>
      <p:bldP spid="384" grpId="8" animBg="1" advAuto="0"/>
      <p:bldP spid="385" grpId="7" animBg="1" advAuto="0"/>
      <p:bldP spid="386" grpId="4" animBg="1" advAuto="0"/>
      <p:bldP spid="387" grpId="5" animBg="1" advAuto="0"/>
      <p:bldP spid="388" grpId="6"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p:cNvSpPr>
          <p:nvPr>
            <p:ph type="body" idx="1"/>
          </p:nvPr>
        </p:nvSpPr>
        <p:spPr>
          <a:xfrm>
            <a:off x="457200" y="4551486"/>
            <a:ext cx="8229600" cy="1500188"/>
          </a:xfrm>
          <a:prstGeom prst="rect">
            <a:avLst/>
          </a:prstGeom>
        </p:spPr>
        <p:txBody>
          <a:bodyPr lIns="0" tIns="0" rIns="0" bIns="0">
            <a:normAutofit/>
          </a:bodyPr>
          <a:lstStyle/>
          <a:p>
            <a:pPr lvl="0">
              <a:defRPr sz="1800">
                <a:solidFill>
                  <a:srgbClr val="000000"/>
                </a:solidFill>
              </a:defRPr>
            </a:pPr>
            <a:r>
              <a:rPr sz="2700">
                <a:solidFill>
                  <a:srgbClr val="8F8F8F"/>
                </a:solidFill>
              </a:rPr>
              <a:t>www.mendeley.com</a:t>
            </a:r>
          </a:p>
        </p:txBody>
      </p:sp>
      <p:sp>
        <p:nvSpPr>
          <p:cNvPr id="393" name="Shape 393"/>
          <p:cNvSpPr/>
          <p:nvPr/>
        </p:nvSpPr>
        <p:spPr>
          <a:xfrm>
            <a:off x="457200" y="3231099"/>
            <a:ext cx="8229600" cy="13620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0">
              <a:defRPr>
                <a:solidFill>
                  <a:srgbClr val="000000"/>
                </a:solidFill>
              </a:defRPr>
            </a:pPr>
            <a:r>
              <a:rPr sz="4000">
                <a:solidFill>
                  <a:srgbClr val="1E1E1E"/>
                </a:solidFill>
                <a:latin typeface="+mn-lt"/>
                <a:ea typeface="+mn-ea"/>
                <a:cs typeface="+mn-cs"/>
                <a:sym typeface="Helvetica Neue"/>
              </a:rPr>
              <a:t>Mendeley</a:t>
            </a:r>
            <a:br>
              <a:rPr sz="4000">
                <a:solidFill>
                  <a:srgbClr val="1E1E1E"/>
                </a:solidFill>
                <a:latin typeface="+mn-lt"/>
                <a:ea typeface="+mn-ea"/>
                <a:cs typeface="+mn-cs"/>
                <a:sym typeface="Helvetica Neue"/>
              </a:rPr>
            </a:br>
            <a:r>
              <a:rPr sz="2800">
                <a:solidFill>
                  <a:srgbClr val="1E1E1E"/>
                </a:solidFill>
                <a:latin typeface="+mn-lt"/>
                <a:ea typeface="+mn-ea"/>
                <a:cs typeface="+mn-cs"/>
                <a:sym typeface="Helvetica Neue"/>
              </a:rPr>
              <a:t>“It’s time to change the way we do research”</a:t>
            </a:r>
          </a:p>
        </p:txBody>
      </p:sp>
      <p:sp>
        <p:nvSpPr>
          <p:cNvPr id="394" name="Shape 394">
            <a:hlinkClick r:id="rId3"/>
          </p:cNvPr>
          <p:cNvSpPr/>
          <p:nvPr/>
        </p:nvSpPr>
        <p:spPr>
          <a:xfrm>
            <a:off x="457200" y="5451764"/>
            <a:ext cx="8274823" cy="6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a:solidFill>
                  <a:srgbClr val="000000"/>
                </a:solidFill>
              </a:defRPr>
            </a:pPr>
            <a:r>
              <a:rPr>
                <a:solidFill>
                  <a:srgbClr val="919191"/>
                </a:solidFill>
                <a:latin typeface="+mn-lt"/>
                <a:ea typeface="+mn-ea"/>
                <a:cs typeface="+mn-cs"/>
                <a:sym typeface="Helvetica Neue"/>
              </a:rPr>
              <a:t>John Doe, PhD</a:t>
            </a:r>
          </a:p>
          <a:p>
            <a:pPr lvl="0">
              <a:defRPr>
                <a:solidFill>
                  <a:srgbClr val="000000"/>
                </a:solidFill>
              </a:defRPr>
            </a:pPr>
            <a:r>
              <a:rPr>
                <a:solidFill>
                  <a:srgbClr val="919191"/>
                </a:solidFill>
                <a:latin typeface="+mn-lt"/>
                <a:ea typeface="+mn-ea"/>
                <a:cs typeface="+mn-cs"/>
                <a:sym typeface="Helvetica Neue"/>
              </a:rPr>
              <a:t>john.doe@example.com</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18.png" descr="Screenshot 2014-03-11 14.35.37.png"/>
          <p:cNvPicPr/>
          <p:nvPr/>
        </p:nvPicPr>
        <p:blipFill>
          <a:blip r:embed="rId3" cstate="print">
            <a:extLst/>
          </a:blip>
          <a:stretch>
            <a:fillRect/>
          </a:stretch>
        </p:blipFill>
        <p:spPr>
          <a:xfrm>
            <a:off x="1102870" y="1574996"/>
            <a:ext cx="6938260" cy="4572042"/>
          </a:xfrm>
          <a:prstGeom prst="rect">
            <a:avLst/>
          </a:prstGeom>
          <a:ln w="12700">
            <a:miter lim="400000"/>
          </a:ln>
        </p:spPr>
      </p:pic>
      <p:sp>
        <p:nvSpPr>
          <p:cNvPr id="95" name="Shape 9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Mendeley Desktop overview</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xfrm>
            <a:off x="457200" y="274638"/>
            <a:ext cx="8229600" cy="1143001"/>
          </a:xfrm>
          <a:prstGeom prst="rect">
            <a:avLst/>
          </a:prstGeom>
        </p:spPr>
        <p:txBody>
          <a:bodyPr/>
          <a:lstStyle/>
          <a:p>
            <a:pPr lvl="0">
              <a:defRPr sz="1800">
                <a:solidFill>
                  <a:srgbClr val="000000"/>
                </a:solidFill>
              </a:defRPr>
            </a:pPr>
            <a:r>
              <a:rPr sz="4000">
                <a:solidFill>
                  <a:srgbClr val="1E1E1E"/>
                </a:solidFill>
              </a:rPr>
              <a:t>Your library structure</a:t>
            </a:r>
          </a:p>
        </p:txBody>
      </p:sp>
      <p:pic>
        <p:nvPicPr>
          <p:cNvPr id="100" name="image18.png" descr="Screenshot 2014-03-11 14.35.37.png"/>
          <p:cNvPicPr/>
          <p:nvPr/>
        </p:nvPicPr>
        <p:blipFill>
          <a:blip r:embed="rId3" cstate="print">
            <a:alphaModFix amt="23000"/>
            <a:extLst/>
          </a:blip>
          <a:stretch>
            <a:fillRect/>
          </a:stretch>
        </p:blipFill>
        <p:spPr>
          <a:xfrm>
            <a:off x="1102870" y="1574996"/>
            <a:ext cx="6938260" cy="4572042"/>
          </a:xfrm>
          <a:prstGeom prst="rect">
            <a:avLst/>
          </a:prstGeom>
          <a:ln w="12700">
            <a:miter lim="400000"/>
          </a:ln>
        </p:spPr>
      </p:pic>
      <p:pic>
        <p:nvPicPr>
          <p:cNvPr id="101" name="image18.png" descr="Screenshot 2014-03-11 14.35.37.png"/>
          <p:cNvPicPr/>
          <p:nvPr/>
        </p:nvPicPr>
        <p:blipFill>
          <a:blip r:embed="rId3" cstate="print">
            <a:extLst/>
          </a:blip>
          <a:srcRect r="80304"/>
          <a:stretch>
            <a:fillRect/>
          </a:stretch>
        </p:blipFill>
        <p:spPr>
          <a:xfrm>
            <a:off x="1102870" y="1574996"/>
            <a:ext cx="1366574" cy="4572042"/>
          </a:xfrm>
          <a:prstGeom prst="rect">
            <a:avLst/>
          </a:prstGeom>
          <a:ln w="12700">
            <a:miter lim="400000"/>
          </a:ln>
        </p:spPr>
      </p:pic>
      <p:pic>
        <p:nvPicPr>
          <p:cNvPr id="102" name="image18.png" descr="Screenshot 2014-03-11 14.35.37.png"/>
          <p:cNvPicPr/>
          <p:nvPr/>
        </p:nvPicPr>
        <p:blipFill>
          <a:blip r:embed="rId3" cstate="print">
            <a:extLst/>
          </a:blip>
          <a:srcRect t="20860" r="80304" b="47040"/>
          <a:stretch>
            <a:fillRect/>
          </a:stretch>
        </p:blipFill>
        <p:spPr>
          <a:xfrm>
            <a:off x="1102870" y="2525890"/>
            <a:ext cx="1366574" cy="146755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xfrm>
            <a:off x="457200" y="274638"/>
            <a:ext cx="8229600" cy="1143001"/>
          </a:xfrm>
          <a:prstGeom prst="rect">
            <a:avLst/>
          </a:prstGeom>
        </p:spPr>
        <p:txBody>
          <a:bodyPr/>
          <a:lstStyle/>
          <a:p>
            <a:pPr lvl="0">
              <a:defRPr sz="1800">
                <a:solidFill>
                  <a:srgbClr val="000000"/>
                </a:solidFill>
              </a:defRPr>
            </a:pPr>
            <a:r>
              <a:rPr sz="4000">
                <a:solidFill>
                  <a:srgbClr val="1E1E1E"/>
                </a:solidFill>
              </a:rPr>
              <a:t>Your references</a:t>
            </a:r>
          </a:p>
        </p:txBody>
      </p:sp>
      <p:pic>
        <p:nvPicPr>
          <p:cNvPr id="107" name="image18.png" descr="Screenshot 2014-03-11 14.35.37.png"/>
          <p:cNvPicPr/>
          <p:nvPr/>
        </p:nvPicPr>
        <p:blipFill>
          <a:blip r:embed="rId3" cstate="print">
            <a:alphaModFix amt="23000"/>
            <a:extLst/>
          </a:blip>
          <a:stretch>
            <a:fillRect/>
          </a:stretch>
        </p:blipFill>
        <p:spPr>
          <a:xfrm>
            <a:off x="1102870" y="1574996"/>
            <a:ext cx="6938260" cy="4572042"/>
          </a:xfrm>
          <a:prstGeom prst="rect">
            <a:avLst/>
          </a:prstGeom>
          <a:ln w="12700">
            <a:miter lim="400000"/>
          </a:ln>
        </p:spPr>
      </p:pic>
      <p:pic>
        <p:nvPicPr>
          <p:cNvPr id="108" name="image18.png" descr="Screenshot 2014-03-11 14.35.37.png"/>
          <p:cNvPicPr/>
          <p:nvPr/>
        </p:nvPicPr>
        <p:blipFill>
          <a:blip r:embed="rId3" cstate="print">
            <a:extLst/>
          </a:blip>
          <a:srcRect l="19900" r="34135"/>
          <a:stretch>
            <a:fillRect/>
          </a:stretch>
        </p:blipFill>
        <p:spPr>
          <a:xfrm>
            <a:off x="2483554" y="1574996"/>
            <a:ext cx="3189112" cy="457204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xfrm>
            <a:off x="457200" y="274638"/>
            <a:ext cx="8229600" cy="1143001"/>
          </a:xfrm>
          <a:prstGeom prst="rect">
            <a:avLst/>
          </a:prstGeom>
        </p:spPr>
        <p:txBody>
          <a:bodyPr/>
          <a:lstStyle/>
          <a:p>
            <a:pPr lvl="0">
              <a:defRPr sz="1800">
                <a:solidFill>
                  <a:srgbClr val="000000"/>
                </a:solidFill>
              </a:defRPr>
            </a:pPr>
            <a:r>
              <a:rPr sz="4000">
                <a:solidFill>
                  <a:srgbClr val="1E1E1E"/>
                </a:solidFill>
              </a:rPr>
              <a:t>Document details</a:t>
            </a:r>
          </a:p>
        </p:txBody>
      </p:sp>
      <p:pic>
        <p:nvPicPr>
          <p:cNvPr id="113" name="image18.png" descr="Screenshot 2014-03-11 14.35.37.png"/>
          <p:cNvPicPr/>
          <p:nvPr/>
        </p:nvPicPr>
        <p:blipFill>
          <a:blip r:embed="rId3" cstate="print">
            <a:alphaModFix amt="23000"/>
            <a:extLst/>
          </a:blip>
          <a:stretch>
            <a:fillRect/>
          </a:stretch>
        </p:blipFill>
        <p:spPr>
          <a:xfrm>
            <a:off x="1102870" y="1574996"/>
            <a:ext cx="6938260" cy="4572042"/>
          </a:xfrm>
          <a:prstGeom prst="rect">
            <a:avLst/>
          </a:prstGeom>
          <a:ln w="12700">
            <a:miter lim="400000"/>
          </a:ln>
        </p:spPr>
      </p:pic>
      <p:pic>
        <p:nvPicPr>
          <p:cNvPr id="114" name="image18.png" descr="Screenshot 2014-03-11 14.35.37.png"/>
          <p:cNvPicPr/>
          <p:nvPr/>
        </p:nvPicPr>
        <p:blipFill>
          <a:blip r:embed="rId3" cstate="print">
            <a:extLst/>
          </a:blip>
          <a:srcRect l="66271"/>
          <a:stretch>
            <a:fillRect/>
          </a:stretch>
        </p:blipFill>
        <p:spPr>
          <a:xfrm>
            <a:off x="5700888" y="1574996"/>
            <a:ext cx="2340173" cy="457204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Adding Documents</a:t>
            </a:r>
          </a:p>
        </p:txBody>
      </p:sp>
      <p:pic>
        <p:nvPicPr>
          <p:cNvPr id="119" name="image19.png" descr="dragndrop.png"/>
          <p:cNvPicPr/>
          <p:nvPr/>
        </p:nvPicPr>
        <p:blipFill>
          <a:blip r:embed="rId3" cstate="print">
            <a:extLst/>
          </a:blip>
          <a:stretch>
            <a:fillRect/>
          </a:stretch>
        </p:blipFill>
        <p:spPr>
          <a:xfrm>
            <a:off x="2257942" y="1601562"/>
            <a:ext cx="6721704" cy="4428010"/>
          </a:xfrm>
          <a:prstGeom prst="rect">
            <a:avLst/>
          </a:prstGeom>
          <a:ln w="12700">
            <a:miter lim="400000"/>
          </a:ln>
        </p:spPr>
      </p:pic>
      <p:pic>
        <p:nvPicPr>
          <p:cNvPr id="120" name="image20.png"/>
          <p:cNvPicPr/>
          <p:nvPr/>
        </p:nvPicPr>
        <p:blipFill>
          <a:blip r:embed="rId4" cstate="print">
            <a:extLst/>
          </a:blip>
          <a:stretch>
            <a:fillRect/>
          </a:stretch>
        </p:blipFill>
        <p:spPr>
          <a:xfrm>
            <a:off x="3581999" y="3733200"/>
            <a:ext cx="3107767" cy="332234"/>
          </a:xfrm>
          <a:prstGeom prst="rect">
            <a:avLst/>
          </a:prstGeom>
          <a:ln w="12700">
            <a:miter lim="400000"/>
          </a:ln>
        </p:spPr>
      </p:pic>
      <p:pic>
        <p:nvPicPr>
          <p:cNvPr id="121" name="image21.png" descr="imageedit_2_6960444830.png"/>
          <p:cNvPicPr/>
          <p:nvPr/>
        </p:nvPicPr>
        <p:blipFill>
          <a:blip r:embed="rId5" cstate="print">
            <a:extLst/>
          </a:blip>
          <a:stretch>
            <a:fillRect/>
          </a:stretch>
        </p:blipFill>
        <p:spPr>
          <a:xfrm>
            <a:off x="182707" y="3406737"/>
            <a:ext cx="1907466" cy="190746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animBg="1" advAuto="0"/>
    </p:bldLst>
  </p:timing>
</p:sld>
</file>

<file path=ppt/theme/theme1.xml><?xml version="1.0" encoding="utf-8"?>
<a:theme xmlns:a="http://schemas.openxmlformats.org/drawingml/2006/main" name="Default">
  <a:themeElements>
    <a:clrScheme name="Default">
      <a:dk1>
        <a:srgbClr val="3C3C3B"/>
      </a:dk1>
      <a:lt1>
        <a:srgbClr val="FFFFFF"/>
      </a:lt1>
      <a:dk2>
        <a:srgbClr val="A7A7A7"/>
      </a:dk2>
      <a:lt2>
        <a:srgbClr val="535353"/>
      </a:lt2>
      <a:accent1>
        <a:srgbClr val="791223"/>
      </a:accent1>
      <a:accent2>
        <a:srgbClr val="777877"/>
      </a:accent2>
      <a:accent3>
        <a:srgbClr val="C0C1BF"/>
      </a:accent3>
      <a:accent4>
        <a:srgbClr val="3C3C3B"/>
      </a:accent4>
      <a:accent5>
        <a:srgbClr val="6A141A"/>
      </a:accent5>
      <a:accent6>
        <a:srgbClr val="DF6421"/>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122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91223"/>
      </a:accent1>
      <a:accent2>
        <a:srgbClr val="777877"/>
      </a:accent2>
      <a:accent3>
        <a:srgbClr val="C0C1BF"/>
      </a:accent3>
      <a:accent4>
        <a:srgbClr val="3C3C3B"/>
      </a:accent4>
      <a:accent5>
        <a:srgbClr val="6A141A"/>
      </a:accent5>
      <a:accent6>
        <a:srgbClr val="DF6421"/>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122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3777</Words>
  <Application>Microsoft Office PowerPoint</Application>
  <PresentationFormat>Ekran Gösterisi (4:3)</PresentationFormat>
  <Paragraphs>201</Paragraphs>
  <Slides>42</Slides>
  <Notes>42</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Default</vt:lpstr>
      <vt:lpstr>Introduction to Mendeley</vt:lpstr>
      <vt:lpstr>Slayt 2</vt:lpstr>
      <vt:lpstr>What is Mendeley?</vt:lpstr>
      <vt:lpstr>Organize</vt:lpstr>
      <vt:lpstr>Mendeley Desktop overview</vt:lpstr>
      <vt:lpstr>Your library structure</vt:lpstr>
      <vt:lpstr>Your references</vt:lpstr>
      <vt:lpstr>Document details</vt:lpstr>
      <vt:lpstr>Adding Documents</vt:lpstr>
      <vt:lpstr>Adding Documents</vt:lpstr>
      <vt:lpstr>Document Details Lookup</vt:lpstr>
      <vt:lpstr>Web Importer Save research while browsing online</vt:lpstr>
      <vt:lpstr>Using the Web Importer</vt:lpstr>
      <vt:lpstr>Sync</vt:lpstr>
      <vt:lpstr>Organize</vt:lpstr>
      <vt:lpstr>Manage Your Library</vt:lpstr>
      <vt:lpstr>Search Your Documents</vt:lpstr>
      <vt:lpstr>PDF Viewer</vt:lpstr>
      <vt:lpstr>The PDF Viewer</vt:lpstr>
      <vt:lpstr>Read and Work in the PDF Viewer</vt:lpstr>
      <vt:lpstr>Annotate and Highlight</vt:lpstr>
      <vt:lpstr>Look Up Term Definitions</vt:lpstr>
      <vt:lpstr>Cite</vt:lpstr>
      <vt:lpstr>Install the Citation Plug-in</vt:lpstr>
      <vt:lpstr>The Citation Tool Bar Appears in Word Automatically</vt:lpstr>
      <vt:lpstr>Generate In-Text Citations in Word</vt:lpstr>
      <vt:lpstr>Inserting Your Bibliography</vt:lpstr>
      <vt:lpstr>Collaborate</vt:lpstr>
      <vt:lpstr>Create Groups</vt:lpstr>
      <vt:lpstr>Private Groups</vt:lpstr>
      <vt:lpstr>Share Your Papers Collaborate with Your Research Team</vt:lpstr>
      <vt:lpstr>Find Public Groups</vt:lpstr>
      <vt:lpstr>Browse Popular Groups</vt:lpstr>
      <vt:lpstr>Create your research profile</vt:lpstr>
      <vt:lpstr>Connect with Colleagues</vt:lpstr>
      <vt:lpstr>Discover</vt:lpstr>
      <vt:lpstr>Literature Search</vt:lpstr>
      <vt:lpstr>Search the Catalog Online</vt:lpstr>
      <vt:lpstr>Quickly Add New Research</vt:lpstr>
      <vt:lpstr>Stay in touch</vt:lpstr>
      <vt:lpstr>Stay Up-to-Date and Learn More</vt:lpstr>
      <vt:lpstr>Slayt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Mendeley</dc:title>
  <cp:lastModifiedBy>adunet</cp:lastModifiedBy>
  <cp:revision>1</cp:revision>
  <dcterms:modified xsi:type="dcterms:W3CDTF">2015-04-10T12:50:47Z</dcterms:modified>
</cp:coreProperties>
</file>