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handoutMasterIdLst>
    <p:handoutMasterId r:id="rId23"/>
  </p:handoutMasterIdLst>
  <p:sldIdLst>
    <p:sldId id="319" r:id="rId2"/>
    <p:sldId id="346" r:id="rId3"/>
    <p:sldId id="347" r:id="rId4"/>
    <p:sldId id="362" r:id="rId5"/>
    <p:sldId id="363" r:id="rId6"/>
    <p:sldId id="364" r:id="rId7"/>
    <p:sldId id="365" r:id="rId8"/>
    <p:sldId id="366" r:id="rId9"/>
    <p:sldId id="367" r:id="rId10"/>
    <p:sldId id="368" r:id="rId11"/>
    <p:sldId id="369" r:id="rId12"/>
    <p:sldId id="370" r:id="rId13"/>
    <p:sldId id="378" r:id="rId14"/>
    <p:sldId id="371" r:id="rId15"/>
    <p:sldId id="372" r:id="rId16"/>
    <p:sldId id="373" r:id="rId17"/>
    <p:sldId id="374" r:id="rId18"/>
    <p:sldId id="375" r:id="rId19"/>
    <p:sldId id="376" r:id="rId20"/>
    <p:sldId id="377" r:id="rId21"/>
  </p:sldIdLst>
  <p:sldSz cx="9144000" cy="6858000" type="screen4x3"/>
  <p:notesSz cx="67945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600"/>
    <a:srgbClr val="D9D9D6"/>
    <a:srgbClr val="000000"/>
    <a:srgbClr val="0C23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8100" y="0"/>
            <a:ext cx="2944813" cy="495300"/>
          </a:xfrm>
          <a:prstGeom prst="rect">
            <a:avLst/>
          </a:prstGeom>
        </p:spPr>
        <p:txBody>
          <a:bodyPr vert="horz" lIns="91440" tIns="45720" rIns="91440" bIns="45720" rtlCol="0"/>
          <a:lstStyle>
            <a:lvl1pPr algn="r">
              <a:defRPr sz="1200"/>
            </a:lvl1pPr>
          </a:lstStyle>
          <a:p>
            <a:fld id="{A60C01F8-7A96-1A42-A5C1-A6293913991B}" type="datetime1">
              <a:rPr lang="en-AU" smtClean="0"/>
              <a:t>13/08/2018</a:t>
            </a:fld>
            <a:endParaRPr lang="en-US"/>
          </a:p>
        </p:txBody>
      </p:sp>
      <p:sp>
        <p:nvSpPr>
          <p:cNvPr id="4" name="Footer Placeholder 3"/>
          <p:cNvSpPr>
            <a:spLocks noGrp="1"/>
          </p:cNvSpPr>
          <p:nvPr>
            <p:ph type="ftr" sz="quarter" idx="2"/>
          </p:nvPr>
        </p:nvSpPr>
        <p:spPr>
          <a:xfrm>
            <a:off x="0" y="9409113"/>
            <a:ext cx="2944813"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8100" y="9409113"/>
            <a:ext cx="2944813" cy="495300"/>
          </a:xfrm>
          <a:prstGeom prst="rect">
            <a:avLst/>
          </a:prstGeom>
        </p:spPr>
        <p:txBody>
          <a:bodyPr vert="horz" lIns="91440" tIns="45720" rIns="91440" bIns="45720" rtlCol="0" anchor="b"/>
          <a:lstStyle>
            <a:lvl1pPr algn="r">
              <a:defRPr sz="1200"/>
            </a:lvl1pPr>
          </a:lstStyle>
          <a:p>
            <a:fld id="{B03F6A53-947D-664F-86C6-7EA2E2AF7512}" type="slidenum">
              <a:rPr lang="en-US" smtClean="0"/>
              <a:t>‹#›</a:t>
            </a:fld>
            <a:endParaRPr lang="en-US"/>
          </a:p>
        </p:txBody>
      </p:sp>
    </p:spTree>
    <p:extLst>
      <p:ext uri="{BB962C8B-B14F-4D97-AF65-F5344CB8AC3E}">
        <p14:creationId xmlns:p14="http://schemas.microsoft.com/office/powerpoint/2010/main" val="31749866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100" y="0"/>
            <a:ext cx="2944813" cy="495300"/>
          </a:xfrm>
          <a:prstGeom prst="rect">
            <a:avLst/>
          </a:prstGeom>
        </p:spPr>
        <p:txBody>
          <a:bodyPr vert="horz" lIns="91440" tIns="45720" rIns="91440" bIns="45720" rtlCol="0"/>
          <a:lstStyle>
            <a:lvl1pPr algn="r">
              <a:defRPr sz="1200"/>
            </a:lvl1pPr>
          </a:lstStyle>
          <a:p>
            <a:fld id="{290F5882-1633-C84E-BDD4-8A584B4C4483}" type="datetime1">
              <a:rPr lang="en-AU" smtClean="0"/>
              <a:t>13/08/2018</a:t>
            </a:fld>
            <a:endParaRPr lang="en-US"/>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9409113"/>
            <a:ext cx="2944813"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100" y="9409113"/>
            <a:ext cx="2944813" cy="495300"/>
          </a:xfrm>
          <a:prstGeom prst="rect">
            <a:avLst/>
          </a:prstGeom>
        </p:spPr>
        <p:txBody>
          <a:bodyPr vert="horz" lIns="91440" tIns="45720" rIns="91440" bIns="45720" rtlCol="0" anchor="b"/>
          <a:lstStyle>
            <a:lvl1pPr algn="r">
              <a:defRPr sz="1200"/>
            </a:lvl1pPr>
          </a:lstStyle>
          <a:p>
            <a:fld id="{4FDA4F87-D5C2-4945-AFCA-8B793D25881C}" type="slidenum">
              <a:rPr lang="en-US" smtClean="0"/>
              <a:t>‹#›</a:t>
            </a:fld>
            <a:endParaRPr lang="en-US"/>
          </a:p>
        </p:txBody>
      </p:sp>
    </p:spTree>
    <p:extLst>
      <p:ext uri="{BB962C8B-B14F-4D97-AF65-F5344CB8AC3E}">
        <p14:creationId xmlns:p14="http://schemas.microsoft.com/office/powerpoint/2010/main" val="19650989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Explain the important role of First Editor very first check</a:t>
            </a:r>
            <a:r>
              <a:rPr lang="en-AU" baseline="0" dirty="0" smtClean="0"/>
              <a:t> – so not to waste Reviewers time and delays in getting the manuscript published somewhere</a:t>
            </a:r>
            <a:endParaRPr lang="en-AU" dirty="0"/>
          </a:p>
        </p:txBody>
      </p:sp>
      <p:sp>
        <p:nvSpPr>
          <p:cNvPr id="4" name="Slide Number Placeholder 3"/>
          <p:cNvSpPr>
            <a:spLocks noGrp="1"/>
          </p:cNvSpPr>
          <p:nvPr>
            <p:ph type="sldNum" sz="quarter" idx="10"/>
          </p:nvPr>
        </p:nvSpPr>
        <p:spPr/>
        <p:txBody>
          <a:bodyPr/>
          <a:lstStyle/>
          <a:p>
            <a:fld id="{4FDA4F87-D5C2-4945-AFCA-8B793D25881C}" type="slidenum">
              <a:rPr lang="en-US" smtClean="0"/>
              <a:t>16</a:t>
            </a:fld>
            <a:endParaRPr lang="en-US"/>
          </a:p>
        </p:txBody>
      </p:sp>
    </p:spTree>
    <p:extLst>
      <p:ext uri="{BB962C8B-B14F-4D97-AF65-F5344CB8AC3E}">
        <p14:creationId xmlns:p14="http://schemas.microsoft.com/office/powerpoint/2010/main" val="3487364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Explain the important role of First Editor very first check</a:t>
            </a:r>
            <a:r>
              <a:rPr lang="en-AU" baseline="0" dirty="0" smtClean="0"/>
              <a:t> – so not to waste Reviewers time and delays in getting </a:t>
            </a:r>
            <a:r>
              <a:rPr lang="en-AU" baseline="0" smtClean="0"/>
              <a:t>the manuscript </a:t>
            </a:r>
            <a:r>
              <a:rPr lang="en-AU" baseline="0" dirty="0" smtClean="0"/>
              <a:t>published somewhere</a:t>
            </a:r>
            <a:endParaRPr lang="en-AU" dirty="0"/>
          </a:p>
        </p:txBody>
      </p:sp>
      <p:sp>
        <p:nvSpPr>
          <p:cNvPr id="4" name="Slide Number Placeholder 3"/>
          <p:cNvSpPr>
            <a:spLocks noGrp="1"/>
          </p:cNvSpPr>
          <p:nvPr>
            <p:ph type="sldNum" sz="quarter" idx="10"/>
          </p:nvPr>
        </p:nvSpPr>
        <p:spPr/>
        <p:txBody>
          <a:bodyPr/>
          <a:lstStyle/>
          <a:p>
            <a:fld id="{4FDA4F87-D5C2-4945-AFCA-8B793D25881C}" type="slidenum">
              <a:rPr lang="en-US" smtClean="0"/>
              <a:t>17</a:t>
            </a:fld>
            <a:endParaRPr lang="en-US"/>
          </a:p>
        </p:txBody>
      </p:sp>
    </p:spTree>
    <p:extLst>
      <p:ext uri="{BB962C8B-B14F-4D97-AF65-F5344CB8AC3E}">
        <p14:creationId xmlns:p14="http://schemas.microsoft.com/office/powerpoint/2010/main" val="3487364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Explain the</a:t>
            </a:r>
            <a:endParaRPr lang="en-AU" dirty="0"/>
          </a:p>
        </p:txBody>
      </p:sp>
      <p:sp>
        <p:nvSpPr>
          <p:cNvPr id="4" name="Slide Number Placeholder 3"/>
          <p:cNvSpPr>
            <a:spLocks noGrp="1"/>
          </p:cNvSpPr>
          <p:nvPr>
            <p:ph type="sldNum" sz="quarter" idx="10"/>
          </p:nvPr>
        </p:nvSpPr>
        <p:spPr/>
        <p:txBody>
          <a:bodyPr/>
          <a:lstStyle/>
          <a:p>
            <a:fld id="{4FDA4F87-D5C2-4945-AFCA-8B793D25881C}" type="slidenum">
              <a:rPr lang="en-US" smtClean="0"/>
              <a:t>18</a:t>
            </a:fld>
            <a:endParaRPr lang="en-US"/>
          </a:p>
        </p:txBody>
      </p:sp>
    </p:spTree>
    <p:extLst>
      <p:ext uri="{BB962C8B-B14F-4D97-AF65-F5344CB8AC3E}">
        <p14:creationId xmlns:p14="http://schemas.microsoft.com/office/powerpoint/2010/main" val="3487364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Publish or</a:t>
            </a:r>
            <a:r>
              <a:rPr lang="en-AU" baseline="0" dirty="0" smtClean="0"/>
              <a:t> perish</a:t>
            </a:r>
            <a:endParaRPr lang="en-AU" dirty="0"/>
          </a:p>
        </p:txBody>
      </p:sp>
      <p:sp>
        <p:nvSpPr>
          <p:cNvPr id="4" name="Slide Number Placeholder 3"/>
          <p:cNvSpPr>
            <a:spLocks noGrp="1"/>
          </p:cNvSpPr>
          <p:nvPr>
            <p:ph type="sldNum" sz="quarter" idx="10"/>
          </p:nvPr>
        </p:nvSpPr>
        <p:spPr/>
        <p:txBody>
          <a:bodyPr/>
          <a:lstStyle/>
          <a:p>
            <a:fld id="{4FDA4F87-D5C2-4945-AFCA-8B793D25881C}" type="slidenum">
              <a:rPr lang="en-US" smtClean="0"/>
              <a:t>19</a:t>
            </a:fld>
            <a:endParaRPr lang="en-US"/>
          </a:p>
        </p:txBody>
      </p:sp>
    </p:spTree>
    <p:extLst>
      <p:ext uri="{BB962C8B-B14F-4D97-AF65-F5344CB8AC3E}">
        <p14:creationId xmlns:p14="http://schemas.microsoft.com/office/powerpoint/2010/main" val="3487364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mtClean="0"/>
              <a:t>Publish or</a:t>
            </a:r>
            <a:r>
              <a:rPr lang="en-AU" baseline="0" smtClean="0"/>
              <a:t> perish</a:t>
            </a:r>
            <a:endParaRPr lang="en-AU" dirty="0"/>
          </a:p>
        </p:txBody>
      </p:sp>
      <p:sp>
        <p:nvSpPr>
          <p:cNvPr id="4" name="Slide Number Placeholder 3"/>
          <p:cNvSpPr>
            <a:spLocks noGrp="1"/>
          </p:cNvSpPr>
          <p:nvPr>
            <p:ph type="sldNum" sz="quarter" idx="10"/>
          </p:nvPr>
        </p:nvSpPr>
        <p:spPr/>
        <p:txBody>
          <a:bodyPr/>
          <a:lstStyle/>
          <a:p>
            <a:fld id="{4FDA4F87-D5C2-4945-AFCA-8B793D25881C}" type="slidenum">
              <a:rPr lang="en-US" smtClean="0"/>
              <a:t>20</a:t>
            </a:fld>
            <a:endParaRPr lang="en-US"/>
          </a:p>
        </p:txBody>
      </p:sp>
    </p:spTree>
    <p:extLst>
      <p:ext uri="{BB962C8B-B14F-4D97-AF65-F5344CB8AC3E}">
        <p14:creationId xmlns:p14="http://schemas.microsoft.com/office/powerpoint/2010/main" val="34873647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 slide">
    <p:bg>
      <p:bgPr>
        <a:solidFill>
          <a:schemeClr val="accent3"/>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18"/>
            <a:ext cx="9144000" cy="6849564"/>
          </a:xfrm>
          <a:prstGeom prst="rect">
            <a:avLst/>
          </a:prstGeom>
        </p:spPr>
      </p:pic>
      <p:sp>
        <p:nvSpPr>
          <p:cNvPr id="2" name="Title 1"/>
          <p:cNvSpPr>
            <a:spLocks noGrp="1"/>
          </p:cNvSpPr>
          <p:nvPr>
            <p:ph type="ctrTitle"/>
          </p:nvPr>
        </p:nvSpPr>
        <p:spPr>
          <a:xfrm>
            <a:off x="355920" y="3274273"/>
            <a:ext cx="6347825" cy="2148899"/>
          </a:xfrm>
        </p:spPr>
        <p:txBody>
          <a:bodyPr lIns="0" tIns="0" anchor="b">
            <a:noAutofit/>
          </a:bodyPr>
          <a:lstStyle>
            <a:lvl1pPr algn="l">
              <a:lnSpc>
                <a:spcPct val="80000"/>
              </a:lnSpc>
              <a:defRPr sz="6600">
                <a:solidFill>
                  <a:srgbClr val="FFFFFF"/>
                </a:solidFill>
                <a:latin typeface="+mj-lt"/>
              </a:defRPr>
            </a:lvl1pPr>
          </a:lstStyle>
          <a:p>
            <a:r>
              <a:rPr lang="en-AU" dirty="0" smtClean="0"/>
              <a:t>Click to edit Master title style</a:t>
            </a:r>
            <a:endParaRPr lang="en-US" dirty="0"/>
          </a:p>
        </p:txBody>
      </p:sp>
      <p:sp>
        <p:nvSpPr>
          <p:cNvPr id="3" name="Subtitle 2"/>
          <p:cNvSpPr>
            <a:spLocks noGrp="1"/>
          </p:cNvSpPr>
          <p:nvPr>
            <p:ph type="subTitle" idx="1" hasCustomPrompt="1"/>
          </p:nvPr>
        </p:nvSpPr>
        <p:spPr>
          <a:xfrm>
            <a:off x="355920" y="5653142"/>
            <a:ext cx="6347825" cy="565927"/>
          </a:xfrm>
        </p:spPr>
        <p:txBody>
          <a:bodyPr lIns="0" tIns="0" anchor="t">
            <a:norm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CLICK TO EDIT MASTER SUBTITLE STYLE</a:t>
            </a:r>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17636" y="5233479"/>
            <a:ext cx="1425278" cy="1172812"/>
          </a:xfrm>
          <a:prstGeom prst="rect">
            <a:avLst/>
          </a:prstGeom>
        </p:spPr>
      </p:pic>
    </p:spTree>
    <p:extLst>
      <p:ext uri="{BB962C8B-B14F-4D97-AF65-F5344CB8AC3E}">
        <p14:creationId xmlns:p14="http://schemas.microsoft.com/office/powerpoint/2010/main" val="13534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2596723" y="6417652"/>
            <a:ext cx="2547522" cy="365125"/>
          </a:xfrm>
          <a:prstGeom prst="rect">
            <a:avLst/>
          </a:prstGeom>
        </p:spPr>
        <p:txBody>
          <a:bodyPr/>
          <a:lstStyle/>
          <a:p>
            <a:r>
              <a:rPr lang="en-US" smtClean="0"/>
              <a:t>Professor Barbara Meyer</a:t>
            </a:r>
            <a:endParaRPr lang="en-US" dirty="0" smtClean="0"/>
          </a:p>
        </p:txBody>
      </p:sp>
      <p:sp>
        <p:nvSpPr>
          <p:cNvPr id="4" name="Slide Number Placeholder 3"/>
          <p:cNvSpPr>
            <a:spLocks noGrp="1"/>
          </p:cNvSpPr>
          <p:nvPr>
            <p:ph type="sldNum" sz="quarter" idx="11"/>
          </p:nvPr>
        </p:nvSpPr>
        <p:spPr>
          <a:xfrm>
            <a:off x="457200" y="6417652"/>
            <a:ext cx="2023724" cy="365125"/>
          </a:xfrm>
          <a:prstGeom prst="rect">
            <a:avLst/>
          </a:prstGeom>
        </p:spPr>
        <p:txBody>
          <a:bodyPr/>
          <a:lstStyle/>
          <a:p>
            <a:fld id="{4956BB43-EB25-9C48-837D-98E6AF077A13}" type="slidenum">
              <a:rPr lang="en-US" smtClean="0"/>
              <a:pPr/>
              <a:t>‹#›</a:t>
            </a:fld>
            <a:endParaRPr lang="en-US" dirty="0"/>
          </a:p>
        </p:txBody>
      </p:sp>
      <p:sp>
        <p:nvSpPr>
          <p:cNvPr id="12" name="Content Placeholder 11"/>
          <p:cNvSpPr>
            <a:spLocks noGrp="1"/>
          </p:cNvSpPr>
          <p:nvPr>
            <p:ph sz="quarter" idx="13"/>
          </p:nvPr>
        </p:nvSpPr>
        <p:spPr>
          <a:xfrm>
            <a:off x="292970" y="2375396"/>
            <a:ext cx="5691188" cy="2267483"/>
          </a:xfrm>
        </p:spPr>
        <p:txBody>
          <a:bodyPr lIns="0" tIns="0"/>
          <a:lstStyle>
            <a:lvl1pPr marL="0" indent="0">
              <a:lnSpc>
                <a:spcPct val="80000"/>
              </a:lnSpc>
              <a:buNone/>
              <a:defRPr sz="6000">
                <a:solidFill>
                  <a:srgbClr val="FFFFFF"/>
                </a:solidFill>
                <a:latin typeface="+mj-lt"/>
              </a:defRPr>
            </a:lvl1pPr>
          </a:lstStyle>
          <a:p>
            <a:pPr lvl="0"/>
            <a:r>
              <a:rPr lang="en-AU" dirty="0" smtClean="0"/>
              <a:t>Click to edit Master text styles</a:t>
            </a:r>
          </a:p>
        </p:txBody>
      </p:sp>
      <p:sp>
        <p:nvSpPr>
          <p:cNvPr id="13" name="Content Placeholder 11"/>
          <p:cNvSpPr>
            <a:spLocks noGrp="1"/>
          </p:cNvSpPr>
          <p:nvPr>
            <p:ph sz="quarter" idx="14" hasCustomPrompt="1"/>
          </p:nvPr>
        </p:nvSpPr>
        <p:spPr>
          <a:xfrm>
            <a:off x="292970" y="4642879"/>
            <a:ext cx="5623504" cy="1690507"/>
          </a:xfrm>
        </p:spPr>
        <p:txBody>
          <a:bodyPr lIns="0" tIns="0">
            <a:normAutofit/>
          </a:bodyPr>
          <a:lstStyle>
            <a:lvl1pPr marL="0" indent="0">
              <a:buNone/>
              <a:defRPr sz="1600" cap="all">
                <a:solidFill>
                  <a:srgbClr val="FFFFFF"/>
                </a:solidFill>
                <a:latin typeface="+mn-lt"/>
              </a:defRPr>
            </a:lvl1pPr>
          </a:lstStyle>
          <a:p>
            <a:pPr lvl="0"/>
            <a:r>
              <a:rPr lang="en-AU" dirty="0" err="1" smtClean="0"/>
              <a:t>subheadinG</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11258" y="5244840"/>
            <a:ext cx="1425278" cy="1172812"/>
          </a:xfrm>
          <a:prstGeom prst="rect">
            <a:avLst/>
          </a:prstGeom>
        </p:spPr>
      </p:pic>
    </p:spTree>
    <p:extLst>
      <p:ext uri="{BB962C8B-B14F-4D97-AF65-F5344CB8AC3E}">
        <p14:creationId xmlns:p14="http://schemas.microsoft.com/office/powerpoint/2010/main" val="2926691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7" name="Content Placeholder 2"/>
          <p:cNvSpPr>
            <a:spLocks noGrp="1"/>
          </p:cNvSpPr>
          <p:nvPr>
            <p:ph sz="half" idx="1"/>
          </p:nvPr>
        </p:nvSpPr>
        <p:spPr>
          <a:xfrm>
            <a:off x="457200" y="2480831"/>
            <a:ext cx="7279974" cy="3085523"/>
          </a:xfrm>
        </p:spPr>
        <p:txBody>
          <a:bodyPr>
            <a:normAutofit/>
          </a:bodyPr>
          <a:lstStyle>
            <a:lvl1pPr>
              <a:defRPr sz="1800"/>
            </a:lvl1pPr>
            <a:lvl2pPr>
              <a:defRPr sz="1700"/>
            </a:lvl2pPr>
            <a:lvl3pPr>
              <a:defRPr sz="1600"/>
            </a:lvl3pPr>
            <a:lvl4pPr>
              <a:defRPr sz="1500"/>
            </a:lvl4pPr>
            <a:lvl5pPr>
              <a:defRPr sz="14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9" name="Footer Placeholder 8"/>
          <p:cNvSpPr>
            <a:spLocks noGrp="1"/>
          </p:cNvSpPr>
          <p:nvPr>
            <p:ph type="ftr" sz="quarter" idx="10"/>
          </p:nvPr>
        </p:nvSpPr>
        <p:spPr/>
        <p:txBody>
          <a:bodyPr/>
          <a:lstStyle/>
          <a:p>
            <a:r>
              <a:rPr lang="en-US" smtClean="0"/>
              <a:t>Professor Barbara Meyer</a:t>
            </a:r>
            <a:endParaRPr lang="en-US" dirty="0"/>
          </a:p>
        </p:txBody>
      </p:sp>
      <p:sp>
        <p:nvSpPr>
          <p:cNvPr id="10" name="Slide Number Placeholder 9"/>
          <p:cNvSpPr>
            <a:spLocks noGrp="1"/>
          </p:cNvSpPr>
          <p:nvPr>
            <p:ph type="sldNum" sz="quarter" idx="11"/>
          </p:nvPr>
        </p:nvSpPr>
        <p:spPr/>
        <p:txBody>
          <a:bodyPr/>
          <a:lstStyle/>
          <a:p>
            <a:fld id="{DA7B4246-FDFA-7E4C-A54D-095A75DA82FF}" type="slidenum">
              <a:rPr lang="en-US" smtClean="0"/>
              <a:pPr/>
              <a:t>‹#›</a:t>
            </a:fld>
            <a:endParaRPr lang="en-US" dirty="0"/>
          </a:p>
        </p:txBody>
      </p:sp>
    </p:spTree>
    <p:extLst>
      <p:ext uri="{BB962C8B-B14F-4D97-AF65-F5344CB8AC3E}">
        <p14:creationId xmlns:p14="http://schemas.microsoft.com/office/powerpoint/2010/main" val="256208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Click to edit Master title style</a:t>
            </a:r>
            <a:endParaRPr lang="en-US" dirty="0"/>
          </a:p>
        </p:txBody>
      </p:sp>
      <p:sp>
        <p:nvSpPr>
          <p:cNvPr id="3" name="Content Placeholder 2"/>
          <p:cNvSpPr>
            <a:spLocks noGrp="1"/>
          </p:cNvSpPr>
          <p:nvPr>
            <p:ph sz="half" idx="1"/>
          </p:nvPr>
        </p:nvSpPr>
        <p:spPr>
          <a:xfrm>
            <a:off x="457200" y="2480831"/>
            <a:ext cx="3427384" cy="3085523"/>
          </a:xfrm>
        </p:spPr>
        <p:txBody>
          <a:bodyPr>
            <a:normAutofit/>
          </a:bodyPr>
          <a:lstStyle>
            <a:lvl1pPr>
              <a:defRPr sz="1800"/>
            </a:lvl1pPr>
            <a:lvl2pPr>
              <a:defRPr sz="1700"/>
            </a:lvl2pPr>
            <a:lvl3pPr>
              <a:defRPr sz="1600"/>
            </a:lvl3pPr>
            <a:lvl4pPr>
              <a:defRPr sz="1500"/>
            </a:lvl4pPr>
            <a:lvl5pPr>
              <a:defRPr sz="14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8" name="Content Placeholder 2"/>
          <p:cNvSpPr>
            <a:spLocks noGrp="1"/>
          </p:cNvSpPr>
          <p:nvPr>
            <p:ph sz="half" idx="13"/>
          </p:nvPr>
        </p:nvSpPr>
        <p:spPr>
          <a:xfrm>
            <a:off x="4091428" y="2480831"/>
            <a:ext cx="3645747" cy="3085523"/>
          </a:xfrm>
        </p:spPr>
        <p:txBody>
          <a:bodyPr>
            <a:normAutofit/>
          </a:bodyPr>
          <a:lstStyle>
            <a:lvl1pPr>
              <a:defRPr sz="1800"/>
            </a:lvl1pPr>
            <a:lvl2pPr>
              <a:defRPr sz="1700"/>
            </a:lvl2pPr>
            <a:lvl3pPr>
              <a:defRPr sz="1600"/>
            </a:lvl3pPr>
            <a:lvl4pPr>
              <a:defRPr sz="1500"/>
            </a:lvl4pPr>
            <a:lvl5pPr>
              <a:defRPr sz="14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9" name="Footer Placeholder 8"/>
          <p:cNvSpPr>
            <a:spLocks noGrp="1"/>
          </p:cNvSpPr>
          <p:nvPr>
            <p:ph type="ftr" sz="quarter" idx="14"/>
          </p:nvPr>
        </p:nvSpPr>
        <p:spPr/>
        <p:txBody>
          <a:bodyPr/>
          <a:lstStyle/>
          <a:p>
            <a:r>
              <a:rPr lang="en-US" smtClean="0"/>
              <a:t>Professor Barbara Meyer</a:t>
            </a:r>
            <a:endParaRPr lang="en-US" dirty="0"/>
          </a:p>
        </p:txBody>
      </p:sp>
      <p:sp>
        <p:nvSpPr>
          <p:cNvPr id="10" name="Slide Number Placeholder 9"/>
          <p:cNvSpPr>
            <a:spLocks noGrp="1"/>
          </p:cNvSpPr>
          <p:nvPr>
            <p:ph type="sldNum" sz="quarter" idx="15"/>
          </p:nvPr>
        </p:nvSpPr>
        <p:spPr/>
        <p:txBody>
          <a:bodyPr/>
          <a:lstStyle/>
          <a:p>
            <a:fld id="{DA7B4246-FDFA-7E4C-A54D-095A75DA82FF}" type="slidenum">
              <a:rPr lang="en-US" smtClean="0"/>
              <a:pPr/>
              <a:t>‹#›</a:t>
            </a:fld>
            <a:endParaRPr lang="en-US" dirty="0"/>
          </a:p>
        </p:txBody>
      </p:sp>
    </p:spTree>
    <p:extLst>
      <p:ext uri="{BB962C8B-B14F-4D97-AF65-F5344CB8AC3E}">
        <p14:creationId xmlns:p14="http://schemas.microsoft.com/office/powerpoint/2010/main" val="850355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314293"/>
            <a:ext cx="3427384" cy="851523"/>
          </a:xfrm>
        </p:spPr>
        <p:txBody>
          <a:bodyPr anchor="t">
            <a:normAutofit/>
          </a:bodyPr>
          <a:lstStyle>
            <a:lvl1pPr marL="0" indent="0">
              <a:buNone/>
              <a:defRPr sz="1400" b="1">
                <a:solidFill>
                  <a:srgbClr val="E106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dirty="0" smtClean="0"/>
              <a:t>CLICK TO EDIT MASTER TEXT STYLES</a:t>
            </a:r>
          </a:p>
        </p:txBody>
      </p:sp>
      <p:sp>
        <p:nvSpPr>
          <p:cNvPr id="5" name="Text Placeholder 4"/>
          <p:cNvSpPr>
            <a:spLocks noGrp="1"/>
          </p:cNvSpPr>
          <p:nvPr>
            <p:ph type="body" sz="quarter" idx="3" hasCustomPrompt="1"/>
          </p:nvPr>
        </p:nvSpPr>
        <p:spPr>
          <a:xfrm>
            <a:off x="4091428" y="1314293"/>
            <a:ext cx="3645747" cy="851523"/>
          </a:xfrm>
        </p:spPr>
        <p:txBody>
          <a:bodyPr anchor="t">
            <a:normAutofit/>
          </a:bodyPr>
          <a:lstStyle>
            <a:lvl1pPr marL="0" indent="0">
              <a:buNone/>
              <a:defRPr sz="1400" b="1">
                <a:solidFill>
                  <a:srgbClr val="E106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dirty="0" smtClean="0"/>
              <a:t>CLICK TO EDIT MASTER TEXT STYLES</a:t>
            </a:r>
          </a:p>
        </p:txBody>
      </p:sp>
      <p:sp>
        <p:nvSpPr>
          <p:cNvPr id="10" name="Title 1"/>
          <p:cNvSpPr>
            <a:spLocks noGrp="1"/>
          </p:cNvSpPr>
          <p:nvPr>
            <p:ph type="title"/>
          </p:nvPr>
        </p:nvSpPr>
        <p:spPr>
          <a:xfrm>
            <a:off x="457200" y="410996"/>
            <a:ext cx="7279974" cy="846793"/>
          </a:xfrm>
        </p:spPr>
        <p:txBody>
          <a:bodyPr/>
          <a:lstStyle/>
          <a:p>
            <a:r>
              <a:rPr lang="en-AU" dirty="0" smtClean="0"/>
              <a:t>Click to edit Master title style</a:t>
            </a:r>
            <a:endParaRPr lang="en-US" dirty="0"/>
          </a:p>
        </p:txBody>
      </p:sp>
      <p:sp>
        <p:nvSpPr>
          <p:cNvPr id="11" name="Content Placeholder 2"/>
          <p:cNvSpPr>
            <a:spLocks noGrp="1"/>
          </p:cNvSpPr>
          <p:nvPr>
            <p:ph sz="half" idx="13"/>
          </p:nvPr>
        </p:nvSpPr>
        <p:spPr>
          <a:xfrm>
            <a:off x="457200" y="2480831"/>
            <a:ext cx="3427384" cy="3085523"/>
          </a:xfrm>
        </p:spPr>
        <p:txBody>
          <a:bodyPr>
            <a:normAutofit/>
          </a:bodyPr>
          <a:lstStyle>
            <a:lvl1pPr>
              <a:defRPr sz="1800"/>
            </a:lvl1pPr>
            <a:lvl2pPr>
              <a:defRPr sz="1700"/>
            </a:lvl2pPr>
            <a:lvl3pPr>
              <a:defRPr sz="1600"/>
            </a:lvl3pPr>
            <a:lvl4pPr>
              <a:defRPr sz="1500"/>
            </a:lvl4pPr>
            <a:lvl5pPr>
              <a:defRPr sz="14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12" name="Content Placeholder 2"/>
          <p:cNvSpPr>
            <a:spLocks noGrp="1"/>
          </p:cNvSpPr>
          <p:nvPr>
            <p:ph sz="half" idx="14"/>
          </p:nvPr>
        </p:nvSpPr>
        <p:spPr>
          <a:xfrm>
            <a:off x="4091428" y="2480831"/>
            <a:ext cx="3645747" cy="3085523"/>
          </a:xfrm>
        </p:spPr>
        <p:txBody>
          <a:bodyPr>
            <a:normAutofit/>
          </a:bodyPr>
          <a:lstStyle>
            <a:lvl1pPr>
              <a:defRPr sz="1800"/>
            </a:lvl1pPr>
            <a:lvl2pPr>
              <a:defRPr sz="1700"/>
            </a:lvl2pPr>
            <a:lvl3pPr>
              <a:defRPr sz="1600"/>
            </a:lvl3pPr>
            <a:lvl4pPr>
              <a:defRPr sz="1500"/>
            </a:lvl4pPr>
            <a:lvl5pPr>
              <a:defRPr sz="14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13" name="Footer Placeholder 12"/>
          <p:cNvSpPr>
            <a:spLocks noGrp="1"/>
          </p:cNvSpPr>
          <p:nvPr>
            <p:ph type="ftr" sz="quarter" idx="15"/>
          </p:nvPr>
        </p:nvSpPr>
        <p:spPr/>
        <p:txBody>
          <a:bodyPr/>
          <a:lstStyle/>
          <a:p>
            <a:r>
              <a:rPr lang="en-US" smtClean="0"/>
              <a:t>Professor Barbara Meyer</a:t>
            </a:r>
            <a:endParaRPr lang="en-US" dirty="0"/>
          </a:p>
        </p:txBody>
      </p:sp>
      <p:sp>
        <p:nvSpPr>
          <p:cNvPr id="14" name="Slide Number Placeholder 13"/>
          <p:cNvSpPr>
            <a:spLocks noGrp="1"/>
          </p:cNvSpPr>
          <p:nvPr>
            <p:ph type="sldNum" sz="quarter" idx="16"/>
          </p:nvPr>
        </p:nvSpPr>
        <p:spPr/>
        <p:txBody>
          <a:bodyPr/>
          <a:lstStyle/>
          <a:p>
            <a:fld id="{DA7B4246-FDFA-7E4C-A54D-095A75DA82FF}" type="slidenum">
              <a:rPr lang="en-US" smtClean="0"/>
              <a:pPr/>
              <a:t>‹#›</a:t>
            </a:fld>
            <a:endParaRPr lang="en-US" dirty="0"/>
          </a:p>
        </p:txBody>
      </p:sp>
    </p:spTree>
    <p:extLst>
      <p:ext uri="{BB962C8B-B14F-4D97-AF65-F5344CB8AC3E}">
        <p14:creationId xmlns:p14="http://schemas.microsoft.com/office/powerpoint/2010/main" val="2234878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6" name="Footer Placeholder 5"/>
          <p:cNvSpPr>
            <a:spLocks noGrp="1"/>
          </p:cNvSpPr>
          <p:nvPr>
            <p:ph type="ftr" sz="quarter" idx="10"/>
          </p:nvPr>
        </p:nvSpPr>
        <p:spPr/>
        <p:txBody>
          <a:bodyPr/>
          <a:lstStyle/>
          <a:p>
            <a:r>
              <a:rPr lang="en-US" smtClean="0"/>
              <a:t>Professor Barbara Meyer</a:t>
            </a:r>
            <a:endParaRPr lang="en-US" dirty="0"/>
          </a:p>
        </p:txBody>
      </p:sp>
      <p:sp>
        <p:nvSpPr>
          <p:cNvPr id="7" name="Slide Number Placeholder 6"/>
          <p:cNvSpPr>
            <a:spLocks noGrp="1"/>
          </p:cNvSpPr>
          <p:nvPr>
            <p:ph type="sldNum" sz="quarter" idx="11"/>
          </p:nvPr>
        </p:nvSpPr>
        <p:spPr/>
        <p:txBody>
          <a:bodyPr/>
          <a:lstStyle/>
          <a:p>
            <a:fld id="{DA7B4246-FDFA-7E4C-A54D-095A75DA82FF}" type="slidenum">
              <a:rPr lang="en-US" smtClean="0"/>
              <a:pPr/>
              <a:t>‹#›</a:t>
            </a:fld>
            <a:endParaRPr lang="en-US" dirty="0"/>
          </a:p>
        </p:txBody>
      </p:sp>
    </p:spTree>
    <p:extLst>
      <p:ext uri="{BB962C8B-B14F-4D97-AF65-F5344CB8AC3E}">
        <p14:creationId xmlns:p14="http://schemas.microsoft.com/office/powerpoint/2010/main" val="211653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Professor Barbara Meyer</a:t>
            </a:r>
            <a:endParaRPr lang="en-US" dirty="0"/>
          </a:p>
        </p:txBody>
      </p:sp>
      <p:sp>
        <p:nvSpPr>
          <p:cNvPr id="6" name="Slide Number Placeholder 5"/>
          <p:cNvSpPr>
            <a:spLocks noGrp="1"/>
          </p:cNvSpPr>
          <p:nvPr>
            <p:ph type="sldNum" sz="quarter" idx="11"/>
          </p:nvPr>
        </p:nvSpPr>
        <p:spPr/>
        <p:txBody>
          <a:bodyPr/>
          <a:lstStyle/>
          <a:p>
            <a:fld id="{DA7B4246-FDFA-7E4C-A54D-095A75DA82FF}" type="slidenum">
              <a:rPr lang="en-US" smtClean="0"/>
              <a:pPr/>
              <a:t>‹#›</a:t>
            </a:fld>
            <a:endParaRPr lang="en-US" dirty="0"/>
          </a:p>
        </p:txBody>
      </p:sp>
    </p:spTree>
    <p:extLst>
      <p:ext uri="{BB962C8B-B14F-4D97-AF65-F5344CB8AC3E}">
        <p14:creationId xmlns:p14="http://schemas.microsoft.com/office/powerpoint/2010/main" val="99705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0"/>
            </a:lvl1pPr>
          </a:lstStyle>
          <a:p>
            <a:r>
              <a:rPr lang="en-AU"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436301"/>
            <a:ext cx="5486400" cy="655443"/>
          </a:xfrm>
        </p:spPr>
        <p:txBody>
          <a:bodyPr>
            <a:normAutofit/>
          </a:bodyPr>
          <a:lstStyle>
            <a:lvl1pPr marL="0" indent="0">
              <a:buNone/>
              <a:defRPr sz="12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dirty="0" smtClean="0"/>
              <a:t>Click to edit Master text styles</a:t>
            </a:r>
          </a:p>
        </p:txBody>
      </p:sp>
      <p:sp>
        <p:nvSpPr>
          <p:cNvPr id="8" name="Footer Placeholder 7"/>
          <p:cNvSpPr>
            <a:spLocks noGrp="1"/>
          </p:cNvSpPr>
          <p:nvPr>
            <p:ph type="ftr" sz="quarter" idx="10"/>
          </p:nvPr>
        </p:nvSpPr>
        <p:spPr/>
        <p:txBody>
          <a:bodyPr/>
          <a:lstStyle/>
          <a:p>
            <a:r>
              <a:rPr lang="en-US" smtClean="0"/>
              <a:t>Professor Barbara Meyer</a:t>
            </a:r>
            <a:endParaRPr lang="en-US" dirty="0"/>
          </a:p>
        </p:txBody>
      </p:sp>
      <p:sp>
        <p:nvSpPr>
          <p:cNvPr id="9" name="Slide Number Placeholder 8"/>
          <p:cNvSpPr>
            <a:spLocks noGrp="1"/>
          </p:cNvSpPr>
          <p:nvPr>
            <p:ph type="sldNum" sz="quarter" idx="11"/>
          </p:nvPr>
        </p:nvSpPr>
        <p:spPr/>
        <p:txBody>
          <a:bodyPr/>
          <a:lstStyle/>
          <a:p>
            <a:fld id="{DA7B4246-FDFA-7E4C-A54D-095A75DA82FF}" type="slidenum">
              <a:rPr lang="en-US" smtClean="0"/>
              <a:pPr/>
              <a:t>‹#›</a:t>
            </a:fld>
            <a:endParaRPr lang="en-US" dirty="0"/>
          </a:p>
        </p:txBody>
      </p:sp>
    </p:spTree>
    <p:extLst>
      <p:ext uri="{BB962C8B-B14F-4D97-AF65-F5344CB8AC3E}">
        <p14:creationId xmlns:p14="http://schemas.microsoft.com/office/powerpoint/2010/main" val="1044173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10996"/>
            <a:ext cx="7279974" cy="846793"/>
          </a:xfrm>
          <a:prstGeom prst="rect">
            <a:avLst/>
          </a:prstGeom>
        </p:spPr>
        <p:txBody>
          <a:bodyPr vert="horz" lIns="0" tIns="0" rIns="91440" bIns="45720" rtlCol="0" anchor="t">
            <a:normAutofit/>
          </a:bodyPr>
          <a:lstStyle/>
          <a:p>
            <a:r>
              <a:rPr lang="en-AU" dirty="0" smtClean="0"/>
              <a:t>Click to edit Master title style</a:t>
            </a:r>
            <a:endParaRPr lang="en-US" dirty="0"/>
          </a:p>
        </p:txBody>
      </p:sp>
      <p:sp>
        <p:nvSpPr>
          <p:cNvPr id="3" name="Text Placeholder 2"/>
          <p:cNvSpPr>
            <a:spLocks noGrp="1"/>
          </p:cNvSpPr>
          <p:nvPr>
            <p:ph type="body" idx="1"/>
          </p:nvPr>
        </p:nvSpPr>
        <p:spPr>
          <a:xfrm>
            <a:off x="457200" y="2464873"/>
            <a:ext cx="7279974" cy="3668409"/>
          </a:xfrm>
          <a:prstGeom prst="rect">
            <a:avLst/>
          </a:prstGeom>
        </p:spPr>
        <p:txBody>
          <a:bodyPr vert="horz" lIns="0" tIns="0" rIns="91440" bIns="45720" rtlCol="0">
            <a:normAutofit/>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cxnSp>
        <p:nvCxnSpPr>
          <p:cNvPr id="9" name="Straight Connector 8"/>
          <p:cNvCxnSpPr/>
          <p:nvPr userDrawn="1"/>
        </p:nvCxnSpPr>
        <p:spPr>
          <a:xfrm>
            <a:off x="457200" y="6421235"/>
            <a:ext cx="7536078" cy="0"/>
          </a:xfrm>
          <a:prstGeom prst="line">
            <a:avLst/>
          </a:prstGeom>
        </p:spPr>
        <p:style>
          <a:lnRef idx="1">
            <a:schemeClr val="dk1"/>
          </a:lnRef>
          <a:fillRef idx="0">
            <a:schemeClr val="dk1"/>
          </a:fillRef>
          <a:effectRef idx="0">
            <a:schemeClr val="dk1"/>
          </a:effectRef>
          <a:fontRef idx="minor">
            <a:schemeClr val="tx1"/>
          </a:fontRef>
        </p:style>
      </p:cxnSp>
      <p:pic>
        <p:nvPicPr>
          <p:cNvPr id="4" name="Picture 3" descr="UOW_Primary_RGB_Dark Blue.pdf"/>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8113947" y="6079153"/>
            <a:ext cx="650057" cy="554057"/>
          </a:xfrm>
          <a:prstGeom prst="rect">
            <a:avLst/>
          </a:prstGeom>
        </p:spPr>
      </p:pic>
      <p:sp>
        <p:nvSpPr>
          <p:cNvPr id="25" name="Footer Placeholder 24"/>
          <p:cNvSpPr>
            <a:spLocks noGrp="1"/>
          </p:cNvSpPr>
          <p:nvPr>
            <p:ph type="ftr" sz="quarter" idx="3"/>
          </p:nvPr>
        </p:nvSpPr>
        <p:spPr>
          <a:xfrm>
            <a:off x="1147430" y="6459548"/>
            <a:ext cx="2895600" cy="190440"/>
          </a:xfrm>
          <a:prstGeom prst="rect">
            <a:avLst/>
          </a:prstGeom>
        </p:spPr>
        <p:txBody>
          <a:bodyPr vert="horz" lIns="0" tIns="0" rIns="91440" bIns="45720" rtlCol="0" anchor="ctr"/>
          <a:lstStyle>
            <a:lvl1pPr algn="l">
              <a:defRPr sz="650">
                <a:solidFill>
                  <a:schemeClr val="tx1">
                    <a:tint val="75000"/>
                  </a:schemeClr>
                </a:solidFill>
              </a:defRPr>
            </a:lvl1pPr>
          </a:lstStyle>
          <a:p>
            <a:r>
              <a:rPr lang="en-US" smtClean="0"/>
              <a:t>Professor Barbara Meyer</a:t>
            </a:r>
            <a:endParaRPr lang="en-US" dirty="0"/>
          </a:p>
        </p:txBody>
      </p:sp>
      <p:sp>
        <p:nvSpPr>
          <p:cNvPr id="26" name="Slide Number Placeholder 25"/>
          <p:cNvSpPr>
            <a:spLocks noGrp="1"/>
          </p:cNvSpPr>
          <p:nvPr>
            <p:ph type="sldNum" sz="quarter" idx="4"/>
          </p:nvPr>
        </p:nvSpPr>
        <p:spPr>
          <a:xfrm>
            <a:off x="457201" y="6459548"/>
            <a:ext cx="364539" cy="190440"/>
          </a:xfrm>
          <a:prstGeom prst="rect">
            <a:avLst/>
          </a:prstGeom>
        </p:spPr>
        <p:txBody>
          <a:bodyPr vert="horz" lIns="0" tIns="0" rIns="91440" bIns="45720" rtlCol="0" anchor="ctr"/>
          <a:lstStyle>
            <a:lvl1pPr algn="l">
              <a:defRPr sz="650">
                <a:solidFill>
                  <a:schemeClr val="tx1">
                    <a:tint val="75000"/>
                  </a:schemeClr>
                </a:solidFill>
              </a:defRPr>
            </a:lvl1pPr>
          </a:lstStyle>
          <a:p>
            <a:fld id="{DA7B4246-FDFA-7E4C-A54D-095A75DA82FF}" type="slidenum">
              <a:rPr lang="en-US" smtClean="0"/>
              <a:pPr/>
              <a:t>‹#›</a:t>
            </a:fld>
            <a:endParaRPr lang="en-US" dirty="0"/>
          </a:p>
        </p:txBody>
      </p:sp>
    </p:spTree>
    <p:extLst>
      <p:ext uri="{BB962C8B-B14F-4D97-AF65-F5344CB8AC3E}">
        <p14:creationId xmlns:p14="http://schemas.microsoft.com/office/powerpoint/2010/main" val="360339228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2" r:id="rId4"/>
    <p:sldLayoutId id="2147483653" r:id="rId5"/>
    <p:sldLayoutId id="2147483654" r:id="rId6"/>
    <p:sldLayoutId id="2147483655" r:id="rId7"/>
    <p:sldLayoutId id="2147483657" r:id="rId8"/>
  </p:sldLayoutIdLst>
  <p:hf hdr="0" dt="0"/>
  <p:txStyles>
    <p:titleStyle>
      <a:lvl1pPr algn="l" defTabSz="457200" rtl="0" eaLnBrk="1" latinLnBrk="0" hangingPunct="1">
        <a:spcBef>
          <a:spcPct val="0"/>
        </a:spcBef>
        <a:buNone/>
        <a:defRPr sz="36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1600" kern="1200">
          <a:solidFill>
            <a:srgbClr val="0C2340"/>
          </a:solidFill>
          <a:latin typeface="+mn-lt"/>
          <a:ea typeface="+mn-ea"/>
          <a:cs typeface="+mn-cs"/>
        </a:defRPr>
      </a:lvl1pPr>
      <a:lvl2pPr marL="742950" indent="-285750" algn="l" defTabSz="457200" rtl="0" eaLnBrk="1" latinLnBrk="0" hangingPunct="1">
        <a:spcBef>
          <a:spcPct val="20000"/>
        </a:spcBef>
        <a:buFont typeface="Arial"/>
        <a:buChar char="–"/>
        <a:defRPr sz="1600" kern="1200">
          <a:solidFill>
            <a:srgbClr val="0C2340"/>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rgbClr val="0C2340"/>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rgbClr val="0C2340"/>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rgbClr val="0C23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www.cambridge.org/"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920" y="2778973"/>
            <a:ext cx="8673780" cy="2148899"/>
          </a:xfrm>
        </p:spPr>
        <p:txBody>
          <a:bodyPr/>
          <a:lstStyle/>
          <a:p>
            <a:r>
              <a:rPr lang="en-AU" sz="3600" dirty="0"/>
              <a:t>Professor Barbara </a:t>
            </a:r>
            <a:r>
              <a:rPr lang="en-AU" sz="3600" dirty="0" smtClean="0"/>
              <a:t>Meyer, </a:t>
            </a:r>
            <a:br>
              <a:rPr lang="en-AU" sz="3600" dirty="0" smtClean="0"/>
            </a:br>
            <a:r>
              <a:rPr lang="en-US" sz="2800" dirty="0" smtClean="0">
                <a:solidFill>
                  <a:schemeClr val="bg1"/>
                </a:solidFill>
              </a:rPr>
              <a:t>BSc</a:t>
            </a:r>
            <a:r>
              <a:rPr lang="en-US" sz="2800" dirty="0">
                <a:solidFill>
                  <a:schemeClr val="bg1"/>
                </a:solidFill>
              </a:rPr>
              <a:t>, </a:t>
            </a:r>
            <a:r>
              <a:rPr lang="en-US" sz="2800" dirty="0" err="1">
                <a:solidFill>
                  <a:schemeClr val="bg1"/>
                </a:solidFill>
              </a:rPr>
              <a:t>RNutr</a:t>
            </a:r>
            <a:r>
              <a:rPr lang="en-US" sz="2800" dirty="0">
                <a:solidFill>
                  <a:schemeClr val="bg1"/>
                </a:solidFill>
              </a:rPr>
              <a:t>, </a:t>
            </a:r>
            <a:r>
              <a:rPr lang="en-US" sz="2800" dirty="0" smtClean="0">
                <a:solidFill>
                  <a:schemeClr val="bg1"/>
                </a:solidFill>
              </a:rPr>
              <a:t>PhD</a:t>
            </a:r>
            <a:r>
              <a:rPr lang="en-US" sz="3600" dirty="0" smtClean="0">
                <a:solidFill>
                  <a:schemeClr val="bg1"/>
                </a:solidFill>
              </a:rPr>
              <a:t/>
            </a:r>
            <a:br>
              <a:rPr lang="en-US" sz="3600" dirty="0" smtClean="0">
                <a:solidFill>
                  <a:schemeClr val="bg1"/>
                </a:solidFill>
              </a:rPr>
            </a:br>
            <a:r>
              <a:rPr lang="en-AU" sz="3600" dirty="0"/>
              <a:t/>
            </a:r>
            <a:br>
              <a:rPr lang="en-AU" sz="3600" dirty="0"/>
            </a:br>
            <a:r>
              <a:rPr lang="en-AU" sz="3600" dirty="0"/>
              <a:t>School of </a:t>
            </a:r>
            <a:r>
              <a:rPr lang="en-AU" sz="3600" dirty="0" smtClean="0"/>
              <a:t>Medicine, Lipid Research Centre</a:t>
            </a:r>
            <a:br>
              <a:rPr lang="en-AU" sz="3600" dirty="0" smtClean="0"/>
            </a:br>
            <a:r>
              <a:rPr lang="en-AU" sz="3600" dirty="0" smtClean="0"/>
              <a:t>Faculty of Science Medicine &amp; Health</a:t>
            </a:r>
            <a:br>
              <a:rPr lang="en-AU" sz="3600" dirty="0" smtClean="0"/>
            </a:br>
            <a:r>
              <a:rPr lang="en-AU" sz="3600" dirty="0" smtClean="0"/>
              <a:t>Illawarra Health &amp; Medical Research Institute</a:t>
            </a:r>
            <a:endParaRPr lang="en-AU" dirty="0"/>
          </a:p>
        </p:txBody>
      </p:sp>
      <p:sp>
        <p:nvSpPr>
          <p:cNvPr id="3" name="Subtitle 2"/>
          <p:cNvSpPr>
            <a:spLocks noGrp="1"/>
          </p:cNvSpPr>
          <p:nvPr>
            <p:ph type="subTitle" idx="1"/>
          </p:nvPr>
        </p:nvSpPr>
        <p:spPr/>
        <p:txBody>
          <a:bodyPr>
            <a:normAutofit/>
          </a:bodyPr>
          <a:lstStyle/>
          <a:p>
            <a:endParaRPr lang="en-AU" dirty="0"/>
          </a:p>
        </p:txBody>
      </p:sp>
    </p:spTree>
    <p:extLst>
      <p:ext uri="{BB962C8B-B14F-4D97-AF65-F5344CB8AC3E}">
        <p14:creationId xmlns:p14="http://schemas.microsoft.com/office/powerpoint/2010/main" val="2194162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International Publications</a:t>
            </a:r>
            <a:endParaRPr lang="en-AU" dirty="0"/>
          </a:p>
        </p:txBody>
      </p:sp>
      <p:sp>
        <p:nvSpPr>
          <p:cNvPr id="3" name="Content Placeholder 2"/>
          <p:cNvSpPr>
            <a:spLocks noGrp="1"/>
          </p:cNvSpPr>
          <p:nvPr>
            <p:ph sz="half" idx="1"/>
          </p:nvPr>
        </p:nvSpPr>
        <p:spPr>
          <a:xfrm>
            <a:off x="457200" y="1452131"/>
            <a:ext cx="7279974" cy="4510519"/>
          </a:xfrm>
        </p:spPr>
        <p:txBody>
          <a:bodyPr>
            <a:normAutofit/>
          </a:bodyPr>
          <a:lstStyle/>
          <a:p>
            <a:r>
              <a:rPr lang="en-AU" sz="2400" dirty="0" smtClean="0"/>
              <a:t>Needs to have </a:t>
            </a:r>
            <a:r>
              <a:rPr lang="en-AU" sz="2400" dirty="0" smtClean="0"/>
              <a:t>story – a beginning, middle and end</a:t>
            </a:r>
            <a:endParaRPr lang="en-AU" sz="2400" dirty="0" smtClean="0"/>
          </a:p>
          <a:p>
            <a:endParaRPr lang="en-AU" sz="2400" dirty="0"/>
          </a:p>
          <a:p>
            <a:r>
              <a:rPr lang="en-AU" sz="2400" dirty="0" smtClean="0"/>
              <a:t>Background – contains the rationale</a:t>
            </a:r>
          </a:p>
          <a:p>
            <a:r>
              <a:rPr lang="en-AU" sz="2400" dirty="0" smtClean="0"/>
              <a:t>Methods – most up to date methods where possible (collaboration can help here)</a:t>
            </a:r>
          </a:p>
          <a:p>
            <a:r>
              <a:rPr lang="en-AU" sz="2400" dirty="0"/>
              <a:t>R</a:t>
            </a:r>
            <a:r>
              <a:rPr lang="en-AU" sz="2400" dirty="0" smtClean="0"/>
              <a:t>esults – clear</a:t>
            </a:r>
          </a:p>
          <a:p>
            <a:r>
              <a:rPr lang="en-AU" sz="2400" dirty="0" smtClean="0"/>
              <a:t>Discussion – interpretation of what the results mean in the known context of the wider literature</a:t>
            </a:r>
          </a:p>
          <a:p>
            <a:r>
              <a:rPr lang="en-AU" sz="2400" dirty="0" smtClean="0"/>
              <a:t>Conclusion – succinct (one sentence)</a:t>
            </a:r>
            <a:endParaRPr lang="en-AU" sz="2400" dirty="0"/>
          </a:p>
        </p:txBody>
      </p:sp>
      <p:sp>
        <p:nvSpPr>
          <p:cNvPr id="4" name="Footer Placeholder 3"/>
          <p:cNvSpPr>
            <a:spLocks noGrp="1"/>
          </p:cNvSpPr>
          <p:nvPr>
            <p:ph type="ftr" sz="quarter" idx="10"/>
          </p:nvPr>
        </p:nvSpPr>
        <p:spPr/>
        <p:txBody>
          <a:bodyPr/>
          <a:lstStyle/>
          <a:p>
            <a:r>
              <a:rPr lang="en-US" smtClean="0"/>
              <a:t>Professor Barbara Meyer</a:t>
            </a:r>
            <a:endParaRPr lang="en-US" dirty="0"/>
          </a:p>
        </p:txBody>
      </p:sp>
      <p:sp>
        <p:nvSpPr>
          <p:cNvPr id="5" name="Slide Number Placeholder 4"/>
          <p:cNvSpPr>
            <a:spLocks noGrp="1"/>
          </p:cNvSpPr>
          <p:nvPr>
            <p:ph type="sldNum" sz="quarter" idx="11"/>
          </p:nvPr>
        </p:nvSpPr>
        <p:spPr/>
        <p:txBody>
          <a:bodyPr/>
          <a:lstStyle/>
          <a:p>
            <a:fld id="{DA7B4246-FDFA-7E4C-A54D-095A75DA82FF}" type="slidenum">
              <a:rPr lang="en-US" smtClean="0"/>
              <a:pPr/>
              <a:t>10</a:t>
            </a:fld>
            <a:endParaRPr lang="en-US" dirty="0"/>
          </a:p>
        </p:txBody>
      </p:sp>
    </p:spTree>
    <p:extLst>
      <p:ext uri="{BB962C8B-B14F-4D97-AF65-F5344CB8AC3E}">
        <p14:creationId xmlns:p14="http://schemas.microsoft.com/office/powerpoint/2010/main" val="61120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International Publications</a:t>
            </a:r>
            <a:endParaRPr lang="en-AU" dirty="0"/>
          </a:p>
        </p:txBody>
      </p:sp>
      <p:sp>
        <p:nvSpPr>
          <p:cNvPr id="3" name="Content Placeholder 2"/>
          <p:cNvSpPr>
            <a:spLocks noGrp="1"/>
          </p:cNvSpPr>
          <p:nvPr>
            <p:ph sz="half" idx="1"/>
          </p:nvPr>
        </p:nvSpPr>
        <p:spPr>
          <a:xfrm>
            <a:off x="457200" y="1452131"/>
            <a:ext cx="7279974" cy="4510519"/>
          </a:xfrm>
        </p:spPr>
        <p:txBody>
          <a:bodyPr>
            <a:normAutofit lnSpcReduction="10000"/>
          </a:bodyPr>
          <a:lstStyle/>
          <a:p>
            <a:r>
              <a:rPr lang="en-AU" sz="2400" dirty="0" smtClean="0"/>
              <a:t>Check the scope of the journal, e.g. British Journal of Nutrition</a:t>
            </a:r>
          </a:p>
          <a:p>
            <a:endParaRPr lang="en-AU" sz="2400" dirty="0"/>
          </a:p>
          <a:p>
            <a:pPr marL="0" indent="0">
              <a:buNone/>
            </a:pPr>
            <a:r>
              <a:rPr lang="en-AU" sz="2400" dirty="0" smtClean="0"/>
              <a:t>“British </a:t>
            </a:r>
            <a:r>
              <a:rPr lang="en-AU" sz="2400" dirty="0"/>
              <a:t>Journal of </a:t>
            </a:r>
            <a:r>
              <a:rPr lang="en-AU" sz="2400" dirty="0" smtClean="0"/>
              <a:t>Nutrition is a leading international peer-reviewed journal covering research on human and clinical nutrition, animal nutrition and basic science as applied to nutrition. The journal recognises the multidisciplinary nature of nutritional science and includes material from all of the specialities involved in nutrition research, including molecular and cell biology and the emerging area of nutritional genomics.”</a:t>
            </a:r>
            <a:endParaRPr lang="en-AU" sz="2400" dirty="0"/>
          </a:p>
        </p:txBody>
      </p:sp>
      <p:sp>
        <p:nvSpPr>
          <p:cNvPr id="4" name="Footer Placeholder 3"/>
          <p:cNvSpPr>
            <a:spLocks noGrp="1"/>
          </p:cNvSpPr>
          <p:nvPr>
            <p:ph type="ftr" sz="quarter" idx="10"/>
          </p:nvPr>
        </p:nvSpPr>
        <p:spPr/>
        <p:txBody>
          <a:bodyPr/>
          <a:lstStyle/>
          <a:p>
            <a:r>
              <a:rPr lang="en-US" smtClean="0"/>
              <a:t>Professor Barbara Meyer</a:t>
            </a:r>
            <a:endParaRPr lang="en-US" dirty="0"/>
          </a:p>
        </p:txBody>
      </p:sp>
      <p:sp>
        <p:nvSpPr>
          <p:cNvPr id="5" name="Slide Number Placeholder 4"/>
          <p:cNvSpPr>
            <a:spLocks noGrp="1"/>
          </p:cNvSpPr>
          <p:nvPr>
            <p:ph type="sldNum" sz="quarter" idx="11"/>
          </p:nvPr>
        </p:nvSpPr>
        <p:spPr/>
        <p:txBody>
          <a:bodyPr/>
          <a:lstStyle/>
          <a:p>
            <a:fld id="{DA7B4246-FDFA-7E4C-A54D-095A75DA82FF}" type="slidenum">
              <a:rPr lang="en-US" smtClean="0"/>
              <a:pPr/>
              <a:t>11</a:t>
            </a:fld>
            <a:endParaRPr lang="en-US" dirty="0"/>
          </a:p>
        </p:txBody>
      </p:sp>
    </p:spTree>
    <p:extLst>
      <p:ext uri="{BB962C8B-B14F-4D97-AF65-F5344CB8AC3E}">
        <p14:creationId xmlns:p14="http://schemas.microsoft.com/office/powerpoint/2010/main" val="1770702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International Publications</a:t>
            </a:r>
            <a:endParaRPr lang="en-AU" dirty="0"/>
          </a:p>
        </p:txBody>
      </p:sp>
      <p:sp>
        <p:nvSpPr>
          <p:cNvPr id="3" name="Content Placeholder 2"/>
          <p:cNvSpPr>
            <a:spLocks noGrp="1"/>
          </p:cNvSpPr>
          <p:nvPr>
            <p:ph sz="half" idx="1"/>
          </p:nvPr>
        </p:nvSpPr>
        <p:spPr>
          <a:xfrm>
            <a:off x="457200" y="1452131"/>
            <a:ext cx="7279974" cy="4510519"/>
          </a:xfrm>
        </p:spPr>
        <p:txBody>
          <a:bodyPr>
            <a:normAutofit lnSpcReduction="10000"/>
          </a:bodyPr>
          <a:lstStyle/>
          <a:p>
            <a:r>
              <a:rPr lang="en-AU" sz="2400" dirty="0" smtClean="0"/>
              <a:t>Check the scope of the journal, e.g. British Journal of Nutrition</a:t>
            </a:r>
          </a:p>
          <a:p>
            <a:endParaRPr lang="en-AU" sz="2400" dirty="0"/>
          </a:p>
          <a:p>
            <a:pPr marL="0" indent="0">
              <a:buNone/>
            </a:pPr>
            <a:r>
              <a:rPr lang="en-AU" sz="2400" dirty="0" smtClean="0"/>
              <a:t>Examples of whether or not within the scope of the journal (Yes or No):</a:t>
            </a:r>
          </a:p>
          <a:p>
            <a:pPr marL="457200" indent="-457200">
              <a:buAutoNum type="arabicPeriod"/>
            </a:pPr>
            <a:r>
              <a:rPr lang="en-AU" sz="2400" dirty="0" smtClean="0"/>
              <a:t>Omega-3 supplementation in children – cognition as the primary outcome variable</a:t>
            </a:r>
          </a:p>
          <a:p>
            <a:pPr marL="457200" indent="-457200">
              <a:buAutoNum type="arabicPeriod"/>
            </a:pPr>
            <a:r>
              <a:rPr lang="en-AU" sz="2400" dirty="0" smtClean="0"/>
              <a:t>People with high plasma triglycerides have small dense LDL particles</a:t>
            </a:r>
          </a:p>
          <a:p>
            <a:pPr marL="457200" indent="-457200">
              <a:buAutoNum type="arabicPeriod"/>
            </a:pPr>
            <a:r>
              <a:rPr lang="en-AU" sz="2400" dirty="0" smtClean="0"/>
              <a:t>Increased stearic acid in erythrocyte membranes correlates with insulin resistance</a:t>
            </a:r>
          </a:p>
          <a:p>
            <a:pPr marL="457200" indent="-457200">
              <a:buAutoNum type="arabicPeriod"/>
            </a:pPr>
            <a:endParaRPr lang="en-AU" sz="2400" dirty="0"/>
          </a:p>
          <a:p>
            <a:pPr marL="457200" indent="-457200">
              <a:buAutoNum type="arabicPeriod"/>
            </a:pPr>
            <a:endParaRPr lang="en-AU" sz="2400" dirty="0"/>
          </a:p>
        </p:txBody>
      </p:sp>
      <p:sp>
        <p:nvSpPr>
          <p:cNvPr id="4" name="Footer Placeholder 3"/>
          <p:cNvSpPr>
            <a:spLocks noGrp="1"/>
          </p:cNvSpPr>
          <p:nvPr>
            <p:ph type="ftr" sz="quarter" idx="10"/>
          </p:nvPr>
        </p:nvSpPr>
        <p:spPr/>
        <p:txBody>
          <a:bodyPr/>
          <a:lstStyle/>
          <a:p>
            <a:r>
              <a:rPr lang="en-US" smtClean="0"/>
              <a:t>Professor Barbara Meyer</a:t>
            </a:r>
            <a:endParaRPr lang="en-US" dirty="0"/>
          </a:p>
        </p:txBody>
      </p:sp>
      <p:sp>
        <p:nvSpPr>
          <p:cNvPr id="5" name="Slide Number Placeholder 4"/>
          <p:cNvSpPr>
            <a:spLocks noGrp="1"/>
          </p:cNvSpPr>
          <p:nvPr>
            <p:ph type="sldNum" sz="quarter" idx="11"/>
          </p:nvPr>
        </p:nvSpPr>
        <p:spPr/>
        <p:txBody>
          <a:bodyPr/>
          <a:lstStyle/>
          <a:p>
            <a:fld id="{DA7B4246-FDFA-7E4C-A54D-095A75DA82FF}" type="slidenum">
              <a:rPr lang="en-US" smtClean="0"/>
              <a:pPr/>
              <a:t>12</a:t>
            </a:fld>
            <a:endParaRPr lang="en-US" dirty="0"/>
          </a:p>
        </p:txBody>
      </p:sp>
    </p:spTree>
    <p:extLst>
      <p:ext uri="{BB962C8B-B14F-4D97-AF65-F5344CB8AC3E}">
        <p14:creationId xmlns:p14="http://schemas.microsoft.com/office/powerpoint/2010/main" val="2718430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British Journal of Nutrition </a:t>
            </a:r>
            <a:endParaRPr lang="en-AU" dirty="0"/>
          </a:p>
        </p:txBody>
      </p:sp>
      <p:sp>
        <p:nvSpPr>
          <p:cNvPr id="3" name="Footer Placeholder 2"/>
          <p:cNvSpPr>
            <a:spLocks noGrp="1"/>
          </p:cNvSpPr>
          <p:nvPr>
            <p:ph type="ftr" sz="quarter" idx="10"/>
          </p:nvPr>
        </p:nvSpPr>
        <p:spPr/>
        <p:txBody>
          <a:bodyPr/>
          <a:lstStyle/>
          <a:p>
            <a:r>
              <a:rPr lang="en-US" smtClean="0"/>
              <a:t>Professor Barbara Meyer</a:t>
            </a:r>
            <a:endParaRPr lang="en-US" dirty="0"/>
          </a:p>
        </p:txBody>
      </p:sp>
      <p:sp>
        <p:nvSpPr>
          <p:cNvPr id="4" name="Slide Number Placeholder 3"/>
          <p:cNvSpPr>
            <a:spLocks noGrp="1"/>
          </p:cNvSpPr>
          <p:nvPr>
            <p:ph type="sldNum" sz="quarter" idx="11"/>
          </p:nvPr>
        </p:nvSpPr>
        <p:spPr/>
        <p:txBody>
          <a:bodyPr/>
          <a:lstStyle/>
          <a:p>
            <a:fld id="{DA7B4246-FDFA-7E4C-A54D-095A75DA82FF}" type="slidenum">
              <a:rPr lang="en-US" smtClean="0"/>
              <a:pPr/>
              <a:t>13</a:t>
            </a:fld>
            <a:endParaRPr lang="en-US" dirty="0"/>
          </a:p>
        </p:txBody>
      </p:sp>
      <p:sp>
        <p:nvSpPr>
          <p:cNvPr id="5" name="TextBox 4"/>
          <p:cNvSpPr txBox="1"/>
          <p:nvPr/>
        </p:nvSpPr>
        <p:spPr>
          <a:xfrm>
            <a:off x="1219200" y="1666875"/>
            <a:ext cx="5287025" cy="2308324"/>
          </a:xfrm>
          <a:prstGeom prst="rect">
            <a:avLst/>
          </a:prstGeom>
          <a:noFill/>
        </p:spPr>
        <p:txBody>
          <a:bodyPr wrap="none" rtlCol="0">
            <a:spAutoFit/>
          </a:bodyPr>
          <a:lstStyle/>
          <a:p>
            <a:r>
              <a:rPr lang="en-AU" dirty="0" smtClean="0">
                <a:hlinkClick r:id="rId2"/>
              </a:rPr>
              <a:t>https://www.cambridge.org</a:t>
            </a:r>
            <a:endParaRPr lang="en-AU" dirty="0" smtClean="0"/>
          </a:p>
          <a:p>
            <a:endParaRPr lang="en-AU" dirty="0"/>
          </a:p>
          <a:p>
            <a:endParaRPr lang="en-AU" dirty="0" smtClean="0"/>
          </a:p>
          <a:p>
            <a:r>
              <a:rPr lang="en-AU" dirty="0" smtClean="0"/>
              <a:t>Randomised placebo controlled trials:</a:t>
            </a:r>
          </a:p>
          <a:p>
            <a:r>
              <a:rPr lang="en-AU" smtClean="0"/>
              <a:t>–   Need </a:t>
            </a:r>
            <a:r>
              <a:rPr lang="en-AU" dirty="0" smtClean="0"/>
              <a:t>to register the trial before you start</a:t>
            </a:r>
          </a:p>
          <a:p>
            <a:pPr marL="285750" indent="-285750">
              <a:buFontTx/>
              <a:buChar char="-"/>
            </a:pPr>
            <a:r>
              <a:rPr lang="en-AU" dirty="0" smtClean="0"/>
              <a:t>Can publish the study design</a:t>
            </a:r>
          </a:p>
          <a:p>
            <a:pPr marL="285750" indent="-285750">
              <a:buFontTx/>
              <a:buChar char="-"/>
            </a:pPr>
            <a:r>
              <a:rPr lang="en-AU" dirty="0" smtClean="0"/>
              <a:t>CONSORT checklist</a:t>
            </a:r>
          </a:p>
          <a:p>
            <a:pPr marL="285750" indent="-285750">
              <a:buFontTx/>
              <a:buChar char="-"/>
            </a:pPr>
            <a:r>
              <a:rPr lang="en-AU" dirty="0" smtClean="0"/>
              <a:t>PRISMA </a:t>
            </a:r>
            <a:r>
              <a:rPr lang="en-AU" dirty="0" err="1" smtClean="0"/>
              <a:t>etc</a:t>
            </a:r>
            <a:endParaRPr lang="en-AU" dirty="0"/>
          </a:p>
        </p:txBody>
      </p:sp>
    </p:spTree>
    <p:extLst>
      <p:ext uri="{BB962C8B-B14F-4D97-AF65-F5344CB8AC3E}">
        <p14:creationId xmlns:p14="http://schemas.microsoft.com/office/powerpoint/2010/main" val="42235005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0996"/>
            <a:ext cx="8686800" cy="846793"/>
          </a:xfrm>
        </p:spPr>
        <p:txBody>
          <a:bodyPr>
            <a:normAutofit fontScale="90000"/>
          </a:bodyPr>
          <a:lstStyle/>
          <a:p>
            <a:r>
              <a:rPr lang="en-AU" dirty="0" smtClean="0"/>
              <a:t>International Publications </a:t>
            </a:r>
            <a:r>
              <a:rPr lang="en-AU" dirty="0" smtClean="0"/>
              <a:t>– Nutrition examples</a:t>
            </a:r>
            <a:endParaRPr lang="en-AU" dirty="0"/>
          </a:p>
        </p:txBody>
      </p:sp>
      <p:sp>
        <p:nvSpPr>
          <p:cNvPr id="3" name="Content Placeholder 2"/>
          <p:cNvSpPr>
            <a:spLocks noGrp="1"/>
          </p:cNvSpPr>
          <p:nvPr>
            <p:ph sz="half" idx="1"/>
          </p:nvPr>
        </p:nvSpPr>
        <p:spPr>
          <a:xfrm>
            <a:off x="457199" y="5572125"/>
            <a:ext cx="7743825" cy="390525"/>
          </a:xfrm>
        </p:spPr>
        <p:txBody>
          <a:bodyPr>
            <a:normAutofit lnSpcReduction="10000"/>
          </a:bodyPr>
          <a:lstStyle/>
          <a:p>
            <a:pPr marL="457200" indent="-457200">
              <a:buAutoNum type="arabicPeriod"/>
            </a:pPr>
            <a:endParaRPr lang="en-AU" sz="2400" dirty="0"/>
          </a:p>
        </p:txBody>
      </p:sp>
      <p:sp>
        <p:nvSpPr>
          <p:cNvPr id="4" name="Footer Placeholder 3"/>
          <p:cNvSpPr>
            <a:spLocks noGrp="1"/>
          </p:cNvSpPr>
          <p:nvPr>
            <p:ph type="ftr" sz="quarter" idx="10"/>
          </p:nvPr>
        </p:nvSpPr>
        <p:spPr/>
        <p:txBody>
          <a:bodyPr/>
          <a:lstStyle/>
          <a:p>
            <a:r>
              <a:rPr lang="en-US" smtClean="0"/>
              <a:t>Professor Barbara Meyer</a:t>
            </a:r>
            <a:endParaRPr lang="en-US" dirty="0"/>
          </a:p>
        </p:txBody>
      </p:sp>
      <p:sp>
        <p:nvSpPr>
          <p:cNvPr id="5" name="Slide Number Placeholder 4"/>
          <p:cNvSpPr>
            <a:spLocks noGrp="1"/>
          </p:cNvSpPr>
          <p:nvPr>
            <p:ph type="sldNum" sz="quarter" idx="11"/>
          </p:nvPr>
        </p:nvSpPr>
        <p:spPr/>
        <p:txBody>
          <a:bodyPr/>
          <a:lstStyle/>
          <a:p>
            <a:fld id="{DA7B4246-FDFA-7E4C-A54D-095A75DA82FF}" type="slidenum">
              <a:rPr lang="en-US" smtClean="0"/>
              <a:pPr/>
              <a:t>14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56059988"/>
              </p:ext>
            </p:extLst>
          </p:nvPr>
        </p:nvGraphicFramePr>
        <p:xfrm>
          <a:off x="457199" y="1101089"/>
          <a:ext cx="7448550" cy="4808071"/>
        </p:xfrm>
        <a:graphic>
          <a:graphicData uri="http://schemas.openxmlformats.org/drawingml/2006/table">
            <a:tbl>
              <a:tblPr firstRow="1" bandRow="1">
                <a:tableStyleId>{5C22544A-7EE6-4342-B048-85BDC9FD1C3A}</a:tableStyleId>
              </a:tblPr>
              <a:tblGrid>
                <a:gridCol w="3362326"/>
                <a:gridCol w="1800225"/>
                <a:gridCol w="2285999"/>
              </a:tblGrid>
              <a:tr h="400965">
                <a:tc>
                  <a:txBody>
                    <a:bodyPr/>
                    <a:lstStyle/>
                    <a:p>
                      <a:r>
                        <a:rPr lang="en-AU" dirty="0" smtClean="0"/>
                        <a:t>Journal</a:t>
                      </a:r>
                      <a:endParaRPr lang="en-AU" dirty="0"/>
                    </a:p>
                  </a:txBody>
                  <a:tcPr/>
                </a:tc>
                <a:tc>
                  <a:txBody>
                    <a:bodyPr/>
                    <a:lstStyle/>
                    <a:p>
                      <a:pPr algn="ctr"/>
                      <a:r>
                        <a:rPr lang="en-AU" dirty="0" smtClean="0"/>
                        <a:t>Impact factor</a:t>
                      </a:r>
                      <a:endParaRPr lang="en-AU" dirty="0"/>
                    </a:p>
                  </a:txBody>
                  <a:tcPr/>
                </a:tc>
                <a:tc>
                  <a:txBody>
                    <a:bodyPr/>
                    <a:lstStyle/>
                    <a:p>
                      <a:pPr algn="ctr"/>
                      <a:r>
                        <a:rPr lang="en-AU" dirty="0" smtClean="0"/>
                        <a:t>Quartile ranking</a:t>
                      </a:r>
                      <a:endParaRPr lang="en-AU" dirty="0"/>
                    </a:p>
                  </a:txBody>
                  <a:tcPr/>
                </a:tc>
              </a:tr>
              <a:tr h="72679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800" dirty="0" smtClean="0"/>
                        <a:t>American Journal of Clinical Nutrition</a:t>
                      </a:r>
                    </a:p>
                    <a:p>
                      <a:endParaRPr lang="en-AU" dirty="0"/>
                    </a:p>
                  </a:txBody>
                  <a:tcPr/>
                </a:tc>
                <a:tc>
                  <a:txBody>
                    <a:bodyPr/>
                    <a:lstStyle/>
                    <a:p>
                      <a:pPr algn="ctr"/>
                      <a:r>
                        <a:rPr lang="en-AU" dirty="0" smtClean="0"/>
                        <a:t>6.926</a:t>
                      </a:r>
                      <a:endParaRPr lang="en-AU" dirty="0"/>
                    </a:p>
                  </a:txBody>
                  <a:tcPr/>
                </a:tc>
                <a:tc>
                  <a:txBody>
                    <a:bodyPr/>
                    <a:lstStyle/>
                    <a:p>
                      <a:pPr algn="ctr"/>
                      <a:r>
                        <a:rPr lang="en-AU" dirty="0" smtClean="0"/>
                        <a:t>Q1</a:t>
                      </a:r>
                      <a:endParaRPr lang="en-AU" dirty="0"/>
                    </a:p>
                  </a:txBody>
                  <a:tcPr/>
                </a:tc>
              </a:tr>
              <a:tr h="526771">
                <a:tc>
                  <a:txBody>
                    <a:bodyPr/>
                    <a:lstStyle/>
                    <a:p>
                      <a:r>
                        <a:rPr lang="en-AU" dirty="0" smtClean="0"/>
                        <a:t>Journal of Nutritional Biochemistry</a:t>
                      </a:r>
                      <a:endParaRPr lang="en-AU" dirty="0"/>
                    </a:p>
                  </a:txBody>
                  <a:tcPr/>
                </a:tc>
                <a:tc>
                  <a:txBody>
                    <a:bodyPr/>
                    <a:lstStyle/>
                    <a:p>
                      <a:pPr algn="ctr"/>
                      <a:r>
                        <a:rPr lang="en-AU" dirty="0" smtClean="0"/>
                        <a:t>4.518</a:t>
                      </a:r>
                      <a:endParaRPr lang="en-AU" dirty="0"/>
                    </a:p>
                  </a:txBody>
                  <a:tcPr/>
                </a:tc>
                <a:tc>
                  <a:txBody>
                    <a:bodyPr/>
                    <a:lstStyle/>
                    <a:p>
                      <a:pPr algn="ctr"/>
                      <a:r>
                        <a:rPr lang="en-AU" dirty="0" smtClean="0"/>
                        <a:t>Q1</a:t>
                      </a:r>
                      <a:endParaRPr lang="en-AU" dirty="0"/>
                    </a:p>
                  </a:txBody>
                  <a:tcPr/>
                </a:tc>
              </a:tr>
              <a:tr h="526771">
                <a:tc>
                  <a:txBody>
                    <a:bodyPr/>
                    <a:lstStyle/>
                    <a:p>
                      <a:r>
                        <a:rPr lang="en-AU" dirty="0" smtClean="0"/>
                        <a:t>Journal of Nutrition</a:t>
                      </a:r>
                      <a:endParaRPr lang="en-AU" dirty="0"/>
                    </a:p>
                  </a:txBody>
                  <a:tcPr/>
                </a:tc>
                <a:tc>
                  <a:txBody>
                    <a:bodyPr/>
                    <a:lstStyle/>
                    <a:p>
                      <a:pPr algn="ctr"/>
                      <a:r>
                        <a:rPr lang="en-AU" dirty="0" smtClean="0"/>
                        <a:t>4.125</a:t>
                      </a:r>
                      <a:endParaRPr lang="en-AU" dirty="0"/>
                    </a:p>
                  </a:txBody>
                  <a:tcPr/>
                </a:tc>
                <a:tc>
                  <a:txBody>
                    <a:bodyPr/>
                    <a:lstStyle/>
                    <a:p>
                      <a:pPr algn="ctr"/>
                      <a:r>
                        <a:rPr lang="en-AU" dirty="0" smtClean="0"/>
                        <a:t>Q1</a:t>
                      </a:r>
                      <a:endParaRPr lang="en-AU" dirty="0"/>
                    </a:p>
                  </a:txBody>
                  <a:tcPr/>
                </a:tc>
              </a:tr>
              <a:tr h="721995">
                <a:tc>
                  <a:txBody>
                    <a:bodyPr/>
                    <a:lstStyle/>
                    <a:p>
                      <a:r>
                        <a:rPr lang="en-AU" sz="1800" dirty="0" smtClean="0"/>
                        <a:t>Nutrients (Open Access Journal,</a:t>
                      </a:r>
                      <a:r>
                        <a:rPr lang="en-AU" sz="1800" baseline="0" dirty="0" smtClean="0"/>
                        <a:t> P Howe)</a:t>
                      </a:r>
                      <a:endParaRPr lang="en-AU" dirty="0"/>
                    </a:p>
                  </a:txBody>
                  <a:tcPr/>
                </a:tc>
                <a:tc>
                  <a:txBody>
                    <a:bodyPr/>
                    <a:lstStyle/>
                    <a:p>
                      <a:pPr algn="ctr"/>
                      <a:r>
                        <a:rPr lang="en-AU" dirty="0" smtClean="0"/>
                        <a:t>3.55</a:t>
                      </a:r>
                      <a:endParaRPr lang="en-AU" dirty="0"/>
                    </a:p>
                  </a:txBody>
                  <a:tcPr/>
                </a:tc>
                <a:tc>
                  <a:txBody>
                    <a:bodyPr/>
                    <a:lstStyle/>
                    <a:p>
                      <a:pPr algn="ctr"/>
                      <a:r>
                        <a:rPr lang="en-AU" dirty="0" smtClean="0"/>
                        <a:t>Q1</a:t>
                      </a:r>
                      <a:endParaRPr lang="en-AU" dirty="0"/>
                    </a:p>
                  </a:txBody>
                  <a:tcPr/>
                </a:tc>
              </a:tr>
              <a:tr h="400965">
                <a:tc>
                  <a:txBody>
                    <a:bodyPr/>
                    <a:lstStyle/>
                    <a:p>
                      <a:r>
                        <a:rPr lang="en-AU" dirty="0" smtClean="0"/>
                        <a:t>British Journal of Nutrition</a:t>
                      </a:r>
                      <a:endParaRPr lang="en-AU" dirty="0"/>
                    </a:p>
                  </a:txBody>
                  <a:tcPr/>
                </a:tc>
                <a:tc>
                  <a:txBody>
                    <a:bodyPr/>
                    <a:lstStyle/>
                    <a:p>
                      <a:pPr algn="ctr"/>
                      <a:r>
                        <a:rPr lang="en-AU" dirty="0" smtClean="0"/>
                        <a:t>3.657</a:t>
                      </a:r>
                      <a:endParaRPr lang="en-AU" dirty="0"/>
                    </a:p>
                  </a:txBody>
                  <a:tcPr/>
                </a:tc>
                <a:tc>
                  <a:txBody>
                    <a:bodyPr/>
                    <a:lstStyle/>
                    <a:p>
                      <a:pPr algn="ctr"/>
                      <a:r>
                        <a:rPr lang="en-AU" dirty="0" smtClean="0"/>
                        <a:t>Q1</a:t>
                      </a:r>
                      <a:endParaRPr lang="en-AU" dirty="0"/>
                    </a:p>
                  </a:txBody>
                  <a:tcPr/>
                </a:tc>
              </a:tr>
              <a:tr h="400965">
                <a:tc>
                  <a:txBody>
                    <a:bodyPr/>
                    <a:lstStyle/>
                    <a:p>
                      <a:r>
                        <a:rPr lang="en-AU" dirty="0" smtClean="0"/>
                        <a:t>Nutrition</a:t>
                      </a:r>
                      <a:endParaRPr lang="en-AU" dirty="0"/>
                    </a:p>
                  </a:txBody>
                  <a:tcPr/>
                </a:tc>
                <a:tc>
                  <a:txBody>
                    <a:bodyPr/>
                    <a:lstStyle/>
                    <a:p>
                      <a:pPr algn="ctr"/>
                      <a:r>
                        <a:rPr lang="en-AU" dirty="0" smtClean="0"/>
                        <a:t>3.42</a:t>
                      </a:r>
                      <a:endParaRPr lang="en-AU" dirty="0"/>
                    </a:p>
                  </a:txBody>
                  <a:tcPr/>
                </a:tc>
                <a:tc>
                  <a:txBody>
                    <a:bodyPr/>
                    <a:lstStyle/>
                    <a:p>
                      <a:pPr algn="ctr"/>
                      <a:r>
                        <a:rPr lang="en-AU" dirty="0" smtClean="0"/>
                        <a:t>Q2</a:t>
                      </a:r>
                      <a:endParaRPr lang="en-AU" dirty="0"/>
                    </a:p>
                  </a:txBody>
                  <a:tcPr/>
                </a:tc>
              </a:tr>
              <a:tr h="400965">
                <a:tc>
                  <a:txBody>
                    <a:bodyPr/>
                    <a:lstStyle/>
                    <a:p>
                      <a:r>
                        <a:rPr lang="en-US" sz="1800" kern="1200" dirty="0" smtClean="0">
                          <a:solidFill>
                            <a:schemeClr val="dk1"/>
                          </a:solidFill>
                          <a:effectLst/>
                          <a:latin typeface="+mn-lt"/>
                          <a:ea typeface="+mn-ea"/>
                          <a:cs typeface="+mn-cs"/>
                        </a:rPr>
                        <a:t>J Hum </a:t>
                      </a:r>
                      <a:r>
                        <a:rPr lang="en-US" sz="1800" kern="1200" dirty="0" err="1" smtClean="0">
                          <a:solidFill>
                            <a:schemeClr val="dk1"/>
                          </a:solidFill>
                          <a:effectLst/>
                          <a:latin typeface="+mn-lt"/>
                          <a:ea typeface="+mn-ea"/>
                          <a:cs typeface="+mn-cs"/>
                        </a:rPr>
                        <a:t>Nutr</a:t>
                      </a:r>
                      <a:r>
                        <a:rPr lang="en-US" sz="1800" kern="1200" dirty="0" smtClean="0">
                          <a:solidFill>
                            <a:schemeClr val="dk1"/>
                          </a:solidFill>
                          <a:effectLst/>
                          <a:latin typeface="+mn-lt"/>
                          <a:ea typeface="+mn-ea"/>
                          <a:cs typeface="+mn-cs"/>
                        </a:rPr>
                        <a:t> Diet</a:t>
                      </a:r>
                      <a:endParaRPr lang="en-AU" dirty="0"/>
                    </a:p>
                  </a:txBody>
                  <a:tcPr/>
                </a:tc>
                <a:tc>
                  <a:txBody>
                    <a:bodyPr/>
                    <a:lstStyle/>
                    <a:p>
                      <a:pPr algn="ctr"/>
                      <a:r>
                        <a:rPr lang="en-AU" dirty="0" smtClean="0"/>
                        <a:t>2.638</a:t>
                      </a:r>
                      <a:endParaRPr lang="en-AU" dirty="0"/>
                    </a:p>
                  </a:txBody>
                  <a:tcPr/>
                </a:tc>
                <a:tc>
                  <a:txBody>
                    <a:bodyPr/>
                    <a:lstStyle/>
                    <a:p>
                      <a:pPr algn="ctr"/>
                      <a:r>
                        <a:rPr lang="en-AU" dirty="0" smtClean="0"/>
                        <a:t>Q2</a:t>
                      </a:r>
                      <a:endParaRPr lang="en-AU" dirty="0"/>
                    </a:p>
                  </a:txBody>
                  <a:tcPr/>
                </a:tc>
              </a:tr>
              <a:tr h="400965">
                <a:tc>
                  <a:txBody>
                    <a:bodyPr/>
                    <a:lstStyle/>
                    <a:p>
                      <a:r>
                        <a:rPr lang="en-US" sz="1800" kern="1200" dirty="0" smtClean="0">
                          <a:solidFill>
                            <a:schemeClr val="dk1"/>
                          </a:solidFill>
                          <a:effectLst/>
                          <a:latin typeface="+mn-lt"/>
                          <a:ea typeface="+mn-ea"/>
                          <a:cs typeface="+mn-cs"/>
                        </a:rPr>
                        <a:t>Public Health Nutrition</a:t>
                      </a:r>
                      <a:endParaRPr lang="en-AU" dirty="0"/>
                    </a:p>
                  </a:txBody>
                  <a:tcPr/>
                </a:tc>
                <a:tc>
                  <a:txBody>
                    <a:bodyPr/>
                    <a:lstStyle/>
                    <a:p>
                      <a:pPr algn="ctr"/>
                      <a:r>
                        <a:rPr lang="en-AU" dirty="0" smtClean="0"/>
                        <a:t>2.326</a:t>
                      </a:r>
                      <a:endParaRPr lang="en-AU" dirty="0"/>
                    </a:p>
                  </a:txBody>
                  <a:tcPr/>
                </a:tc>
                <a:tc>
                  <a:txBody>
                    <a:bodyPr/>
                    <a:lstStyle/>
                    <a:p>
                      <a:pPr algn="ctr"/>
                      <a:r>
                        <a:rPr lang="en-AU" dirty="0" smtClean="0"/>
                        <a:t>Q2</a:t>
                      </a:r>
                      <a:endParaRPr lang="en-AU" dirty="0"/>
                    </a:p>
                  </a:txBody>
                  <a:tcPr/>
                </a:tc>
              </a:tr>
            </a:tbl>
          </a:graphicData>
        </a:graphic>
      </p:graphicFrame>
    </p:spTree>
    <p:extLst>
      <p:ext uri="{BB962C8B-B14F-4D97-AF65-F5344CB8AC3E}">
        <p14:creationId xmlns:p14="http://schemas.microsoft.com/office/powerpoint/2010/main" val="25058754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International Publications – Review process</a:t>
            </a:r>
            <a:endParaRPr lang="en-AU" dirty="0"/>
          </a:p>
        </p:txBody>
      </p:sp>
      <p:sp>
        <p:nvSpPr>
          <p:cNvPr id="3" name="Content Placeholder 2"/>
          <p:cNvSpPr>
            <a:spLocks noGrp="1"/>
          </p:cNvSpPr>
          <p:nvPr>
            <p:ph sz="half" idx="1"/>
          </p:nvPr>
        </p:nvSpPr>
        <p:spPr>
          <a:xfrm>
            <a:off x="457200" y="1452131"/>
            <a:ext cx="7279974" cy="4510519"/>
          </a:xfrm>
        </p:spPr>
        <p:txBody>
          <a:bodyPr>
            <a:normAutofit lnSpcReduction="10000"/>
          </a:bodyPr>
          <a:lstStyle/>
          <a:p>
            <a:r>
              <a:rPr lang="en-AU" sz="2400" dirty="0" smtClean="0"/>
              <a:t>Pre-check after submission</a:t>
            </a:r>
          </a:p>
          <a:p>
            <a:pPr lvl="1"/>
            <a:r>
              <a:rPr lang="en-AU" sz="2300" dirty="0" smtClean="0"/>
              <a:t>Editorial Office Staff – check everything has been submitted correctly, references are correct </a:t>
            </a:r>
            <a:r>
              <a:rPr lang="en-AU" sz="2300" dirty="0" err="1" smtClean="0"/>
              <a:t>etc</a:t>
            </a:r>
            <a:endParaRPr lang="en-AU" sz="2300" dirty="0" smtClean="0"/>
          </a:p>
          <a:p>
            <a:r>
              <a:rPr lang="en-AU" sz="2400" dirty="0" smtClean="0"/>
              <a:t>First Editor – pre-check if submission is within the scope of the journal but also of interest to the readers of the journal</a:t>
            </a:r>
          </a:p>
          <a:p>
            <a:pPr lvl="1"/>
            <a:r>
              <a:rPr lang="en-AU" sz="2300" dirty="0" smtClean="0"/>
              <a:t>Reject, or go to full review</a:t>
            </a:r>
          </a:p>
          <a:p>
            <a:endParaRPr lang="en-AU" sz="2400" dirty="0"/>
          </a:p>
          <a:p>
            <a:r>
              <a:rPr lang="en-AU" sz="2400" dirty="0" smtClean="0"/>
              <a:t>Usually international journals ask at least two reviewers to review the submitted manuscript</a:t>
            </a:r>
          </a:p>
          <a:p>
            <a:pPr marL="457200" indent="-457200">
              <a:buAutoNum type="arabicPeriod"/>
            </a:pPr>
            <a:endParaRPr lang="en-AU" sz="2400" dirty="0"/>
          </a:p>
          <a:p>
            <a:pPr marL="457200" indent="-457200">
              <a:buAutoNum type="arabicPeriod"/>
            </a:pPr>
            <a:endParaRPr lang="en-AU" sz="2400" dirty="0"/>
          </a:p>
        </p:txBody>
      </p:sp>
      <p:sp>
        <p:nvSpPr>
          <p:cNvPr id="4" name="Footer Placeholder 3"/>
          <p:cNvSpPr>
            <a:spLocks noGrp="1"/>
          </p:cNvSpPr>
          <p:nvPr>
            <p:ph type="ftr" sz="quarter" idx="10"/>
          </p:nvPr>
        </p:nvSpPr>
        <p:spPr/>
        <p:txBody>
          <a:bodyPr/>
          <a:lstStyle/>
          <a:p>
            <a:r>
              <a:rPr lang="en-US" smtClean="0"/>
              <a:t>Professor Barbara Meyer</a:t>
            </a:r>
            <a:endParaRPr lang="en-US" dirty="0"/>
          </a:p>
        </p:txBody>
      </p:sp>
      <p:sp>
        <p:nvSpPr>
          <p:cNvPr id="5" name="Slide Number Placeholder 4"/>
          <p:cNvSpPr>
            <a:spLocks noGrp="1"/>
          </p:cNvSpPr>
          <p:nvPr>
            <p:ph type="sldNum" sz="quarter" idx="11"/>
          </p:nvPr>
        </p:nvSpPr>
        <p:spPr/>
        <p:txBody>
          <a:bodyPr/>
          <a:lstStyle/>
          <a:p>
            <a:fld id="{DA7B4246-FDFA-7E4C-A54D-095A75DA82FF}" type="slidenum">
              <a:rPr lang="en-US" smtClean="0"/>
              <a:pPr/>
              <a:t>15</a:t>
            </a:fld>
            <a:endParaRPr lang="en-US" dirty="0"/>
          </a:p>
        </p:txBody>
      </p:sp>
    </p:spTree>
    <p:extLst>
      <p:ext uri="{BB962C8B-B14F-4D97-AF65-F5344CB8AC3E}">
        <p14:creationId xmlns:p14="http://schemas.microsoft.com/office/powerpoint/2010/main" val="3495553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0996"/>
            <a:ext cx="8248650" cy="846793"/>
          </a:xfrm>
        </p:spPr>
        <p:txBody>
          <a:bodyPr>
            <a:normAutofit fontScale="90000"/>
          </a:bodyPr>
          <a:lstStyle/>
          <a:p>
            <a:r>
              <a:rPr lang="en-AU" dirty="0" smtClean="0"/>
              <a:t>International Publications – Review process (</a:t>
            </a:r>
            <a:r>
              <a:rPr lang="en-AU" dirty="0" err="1" smtClean="0"/>
              <a:t>ctd</a:t>
            </a:r>
            <a:r>
              <a:rPr lang="en-AU" dirty="0" smtClean="0"/>
              <a:t>)</a:t>
            </a:r>
            <a:endParaRPr lang="en-AU" dirty="0"/>
          </a:p>
        </p:txBody>
      </p:sp>
      <p:sp>
        <p:nvSpPr>
          <p:cNvPr id="3" name="Content Placeholder 2"/>
          <p:cNvSpPr>
            <a:spLocks noGrp="1"/>
          </p:cNvSpPr>
          <p:nvPr>
            <p:ph sz="half" idx="1"/>
          </p:nvPr>
        </p:nvSpPr>
        <p:spPr>
          <a:xfrm>
            <a:off x="457201" y="1090181"/>
            <a:ext cx="7279974" cy="5110594"/>
          </a:xfrm>
        </p:spPr>
        <p:txBody>
          <a:bodyPr>
            <a:normAutofit lnSpcReduction="10000"/>
          </a:bodyPr>
          <a:lstStyle/>
          <a:p>
            <a:r>
              <a:rPr lang="en-AU" sz="2400" dirty="0" smtClean="0"/>
              <a:t>The reviewers reports are submitted to the first Editor</a:t>
            </a:r>
          </a:p>
          <a:p>
            <a:r>
              <a:rPr lang="en-AU" sz="2400" dirty="0" smtClean="0"/>
              <a:t>The first Editor has to make a decision</a:t>
            </a:r>
          </a:p>
          <a:p>
            <a:pPr lvl="1"/>
            <a:r>
              <a:rPr lang="en-AU" sz="2000" dirty="0"/>
              <a:t>it needs to go to another </a:t>
            </a:r>
            <a:r>
              <a:rPr lang="en-AU" sz="2000" dirty="0" smtClean="0"/>
              <a:t>reviewer</a:t>
            </a:r>
            <a:endParaRPr lang="en-AU" sz="2000" dirty="0"/>
          </a:p>
          <a:p>
            <a:pPr lvl="1"/>
            <a:r>
              <a:rPr lang="en-AU" sz="2000" dirty="0" smtClean="0"/>
              <a:t>First Editor may ask for additional corrections to the manuscript</a:t>
            </a:r>
          </a:p>
          <a:p>
            <a:pPr lvl="1"/>
            <a:r>
              <a:rPr lang="en-AU" sz="2000" dirty="0" smtClean="0"/>
              <a:t>Or accepted or rejected, depending on Reviewers reports</a:t>
            </a:r>
          </a:p>
          <a:p>
            <a:pPr lvl="1"/>
            <a:endParaRPr lang="en-AU" sz="2300" dirty="0" smtClean="0"/>
          </a:p>
          <a:p>
            <a:r>
              <a:rPr lang="en-AU" sz="2400" dirty="0" smtClean="0"/>
              <a:t>The First Editors decision goes to the main Editor who makes the final decision</a:t>
            </a:r>
          </a:p>
          <a:p>
            <a:endParaRPr lang="en-AU" sz="2400" dirty="0" smtClean="0"/>
          </a:p>
          <a:p>
            <a:r>
              <a:rPr lang="en-AU" sz="2400" dirty="0" smtClean="0"/>
              <a:t>Editorial Office will let the authors know of the outcome.</a:t>
            </a:r>
            <a:endParaRPr lang="en-AU" sz="2400" dirty="0"/>
          </a:p>
          <a:p>
            <a:pPr marL="457200" indent="-457200">
              <a:buAutoNum type="arabicPeriod"/>
            </a:pPr>
            <a:endParaRPr lang="en-AU" sz="2400" dirty="0"/>
          </a:p>
        </p:txBody>
      </p:sp>
      <p:sp>
        <p:nvSpPr>
          <p:cNvPr id="4" name="Footer Placeholder 3"/>
          <p:cNvSpPr>
            <a:spLocks noGrp="1"/>
          </p:cNvSpPr>
          <p:nvPr>
            <p:ph type="ftr" sz="quarter" idx="10"/>
          </p:nvPr>
        </p:nvSpPr>
        <p:spPr/>
        <p:txBody>
          <a:bodyPr/>
          <a:lstStyle/>
          <a:p>
            <a:r>
              <a:rPr lang="en-US" smtClean="0"/>
              <a:t>Professor Barbara Meyer</a:t>
            </a:r>
            <a:endParaRPr lang="en-US" dirty="0"/>
          </a:p>
        </p:txBody>
      </p:sp>
      <p:sp>
        <p:nvSpPr>
          <p:cNvPr id="5" name="Slide Number Placeholder 4"/>
          <p:cNvSpPr>
            <a:spLocks noGrp="1"/>
          </p:cNvSpPr>
          <p:nvPr>
            <p:ph type="sldNum" sz="quarter" idx="11"/>
          </p:nvPr>
        </p:nvSpPr>
        <p:spPr/>
        <p:txBody>
          <a:bodyPr/>
          <a:lstStyle/>
          <a:p>
            <a:fld id="{DA7B4246-FDFA-7E4C-A54D-095A75DA82FF}" type="slidenum">
              <a:rPr lang="en-US" smtClean="0"/>
              <a:pPr/>
              <a:t>16</a:t>
            </a:fld>
            <a:endParaRPr lang="en-US" dirty="0"/>
          </a:p>
        </p:txBody>
      </p:sp>
    </p:spTree>
    <p:extLst>
      <p:ext uri="{BB962C8B-B14F-4D97-AF65-F5344CB8AC3E}">
        <p14:creationId xmlns:p14="http://schemas.microsoft.com/office/powerpoint/2010/main" val="3938131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0996"/>
            <a:ext cx="8534400" cy="846793"/>
          </a:xfrm>
        </p:spPr>
        <p:txBody>
          <a:bodyPr>
            <a:normAutofit fontScale="90000"/>
          </a:bodyPr>
          <a:lstStyle/>
          <a:p>
            <a:r>
              <a:rPr lang="en-AU" dirty="0" smtClean="0"/>
              <a:t>International Publications – Open Access </a:t>
            </a:r>
            <a:r>
              <a:rPr lang="en-AU" dirty="0"/>
              <a:t>J</a:t>
            </a:r>
            <a:r>
              <a:rPr lang="en-AU" dirty="0" smtClean="0"/>
              <a:t>ournals</a:t>
            </a:r>
            <a:endParaRPr lang="en-AU" dirty="0"/>
          </a:p>
        </p:txBody>
      </p:sp>
      <p:sp>
        <p:nvSpPr>
          <p:cNvPr id="3" name="Content Placeholder 2"/>
          <p:cNvSpPr>
            <a:spLocks noGrp="1"/>
          </p:cNvSpPr>
          <p:nvPr>
            <p:ph sz="half" idx="1"/>
          </p:nvPr>
        </p:nvSpPr>
        <p:spPr>
          <a:xfrm>
            <a:off x="457201" y="1090181"/>
            <a:ext cx="7279974" cy="5110594"/>
          </a:xfrm>
        </p:spPr>
        <p:txBody>
          <a:bodyPr>
            <a:normAutofit/>
          </a:bodyPr>
          <a:lstStyle/>
          <a:p>
            <a:r>
              <a:rPr lang="en-AU" sz="2400" dirty="0" smtClean="0"/>
              <a:t>There are good Open Access Journals and others that are not worth publishing in them</a:t>
            </a:r>
          </a:p>
          <a:p>
            <a:endParaRPr lang="en-AU" sz="2400" dirty="0"/>
          </a:p>
          <a:p>
            <a:r>
              <a:rPr lang="en-AU" sz="2400" dirty="0" smtClean="0"/>
              <a:t>Good ones include: Nutrients, </a:t>
            </a:r>
            <a:r>
              <a:rPr lang="en-AU" sz="2400" dirty="0" err="1" smtClean="0"/>
              <a:t>PloS</a:t>
            </a:r>
            <a:r>
              <a:rPr lang="en-AU" sz="2400" dirty="0" smtClean="0"/>
              <a:t> One</a:t>
            </a:r>
          </a:p>
          <a:p>
            <a:endParaRPr lang="en-AU" sz="2400" dirty="0"/>
          </a:p>
          <a:p>
            <a:endParaRPr lang="en-AU" sz="2400" dirty="0"/>
          </a:p>
          <a:p>
            <a:pPr marL="457200" indent="-457200">
              <a:buAutoNum type="arabicPeriod"/>
            </a:pPr>
            <a:endParaRPr lang="en-AU" sz="2400" dirty="0"/>
          </a:p>
        </p:txBody>
      </p:sp>
      <p:sp>
        <p:nvSpPr>
          <p:cNvPr id="4" name="Footer Placeholder 3"/>
          <p:cNvSpPr>
            <a:spLocks noGrp="1"/>
          </p:cNvSpPr>
          <p:nvPr>
            <p:ph type="ftr" sz="quarter" idx="10"/>
          </p:nvPr>
        </p:nvSpPr>
        <p:spPr/>
        <p:txBody>
          <a:bodyPr/>
          <a:lstStyle/>
          <a:p>
            <a:r>
              <a:rPr lang="en-US" smtClean="0"/>
              <a:t>Professor Barbara Meyer</a:t>
            </a:r>
            <a:endParaRPr lang="en-US" dirty="0"/>
          </a:p>
        </p:txBody>
      </p:sp>
      <p:sp>
        <p:nvSpPr>
          <p:cNvPr id="5" name="Slide Number Placeholder 4"/>
          <p:cNvSpPr>
            <a:spLocks noGrp="1"/>
          </p:cNvSpPr>
          <p:nvPr>
            <p:ph type="sldNum" sz="quarter" idx="11"/>
          </p:nvPr>
        </p:nvSpPr>
        <p:spPr/>
        <p:txBody>
          <a:bodyPr/>
          <a:lstStyle/>
          <a:p>
            <a:fld id="{DA7B4246-FDFA-7E4C-A54D-095A75DA82FF}" type="slidenum">
              <a:rPr lang="en-US" smtClean="0"/>
              <a:pPr/>
              <a:t>17</a:t>
            </a:fld>
            <a:endParaRPr lang="en-US" dirty="0"/>
          </a:p>
        </p:txBody>
      </p:sp>
    </p:spTree>
    <p:extLst>
      <p:ext uri="{BB962C8B-B14F-4D97-AF65-F5344CB8AC3E}">
        <p14:creationId xmlns:p14="http://schemas.microsoft.com/office/powerpoint/2010/main" val="4119546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0996"/>
            <a:ext cx="8534400" cy="846793"/>
          </a:xfrm>
        </p:spPr>
        <p:txBody>
          <a:bodyPr>
            <a:normAutofit/>
          </a:bodyPr>
          <a:lstStyle/>
          <a:p>
            <a:r>
              <a:rPr lang="en-AU" dirty="0" smtClean="0"/>
              <a:t>Advice</a:t>
            </a:r>
            <a:endParaRPr lang="en-AU" dirty="0"/>
          </a:p>
        </p:txBody>
      </p:sp>
      <p:sp>
        <p:nvSpPr>
          <p:cNvPr id="3" name="Content Placeholder 2"/>
          <p:cNvSpPr>
            <a:spLocks noGrp="1"/>
          </p:cNvSpPr>
          <p:nvPr>
            <p:ph sz="half" idx="1"/>
          </p:nvPr>
        </p:nvSpPr>
        <p:spPr>
          <a:xfrm>
            <a:off x="457201" y="1466849"/>
            <a:ext cx="7279974" cy="4543425"/>
          </a:xfrm>
        </p:spPr>
        <p:txBody>
          <a:bodyPr>
            <a:normAutofit lnSpcReduction="10000"/>
          </a:bodyPr>
          <a:lstStyle/>
          <a:p>
            <a:r>
              <a:rPr lang="en-AU" sz="2400" dirty="0" smtClean="0"/>
              <a:t>Do not publish a “bad” paper</a:t>
            </a:r>
          </a:p>
          <a:p>
            <a:endParaRPr lang="en-AU" sz="2400" dirty="0"/>
          </a:p>
          <a:p>
            <a:r>
              <a:rPr lang="en-AU" sz="2400" dirty="0" smtClean="0"/>
              <a:t>Examples: </a:t>
            </a:r>
          </a:p>
          <a:p>
            <a:pPr lvl="1"/>
            <a:r>
              <a:rPr lang="en-AU" sz="2300" dirty="0" smtClean="0"/>
              <a:t>A study that is under-powered to show an effect and the conclusion states, it has no effect</a:t>
            </a:r>
          </a:p>
          <a:p>
            <a:pPr lvl="1"/>
            <a:endParaRPr lang="en-AU" sz="2300" dirty="0"/>
          </a:p>
          <a:p>
            <a:pPr lvl="1"/>
            <a:r>
              <a:rPr lang="en-AU" sz="2300" dirty="0" smtClean="0"/>
              <a:t>Manuscript contains lots of correlations, but no corrections were made for multiple comparisons</a:t>
            </a:r>
          </a:p>
          <a:p>
            <a:pPr lvl="1"/>
            <a:endParaRPr lang="en-AU" sz="2300" dirty="0"/>
          </a:p>
          <a:p>
            <a:pPr lvl="1"/>
            <a:r>
              <a:rPr lang="en-AU" sz="2300" dirty="0" smtClean="0"/>
              <a:t>The story does not flow and make sense</a:t>
            </a:r>
          </a:p>
          <a:p>
            <a:pPr lvl="1"/>
            <a:endParaRPr lang="en-AU" sz="2300" dirty="0"/>
          </a:p>
          <a:p>
            <a:endParaRPr lang="en-AU" sz="2400" dirty="0"/>
          </a:p>
          <a:p>
            <a:pPr marL="457200" indent="-457200">
              <a:buAutoNum type="arabicPeriod"/>
            </a:pPr>
            <a:endParaRPr lang="en-AU" sz="2400" dirty="0"/>
          </a:p>
        </p:txBody>
      </p:sp>
      <p:sp>
        <p:nvSpPr>
          <p:cNvPr id="4" name="Footer Placeholder 3"/>
          <p:cNvSpPr>
            <a:spLocks noGrp="1"/>
          </p:cNvSpPr>
          <p:nvPr>
            <p:ph type="ftr" sz="quarter" idx="10"/>
          </p:nvPr>
        </p:nvSpPr>
        <p:spPr/>
        <p:txBody>
          <a:bodyPr/>
          <a:lstStyle/>
          <a:p>
            <a:r>
              <a:rPr lang="en-US" smtClean="0"/>
              <a:t>Professor Barbara Meyer</a:t>
            </a:r>
            <a:endParaRPr lang="en-US" dirty="0"/>
          </a:p>
        </p:txBody>
      </p:sp>
      <p:sp>
        <p:nvSpPr>
          <p:cNvPr id="5" name="Slide Number Placeholder 4"/>
          <p:cNvSpPr>
            <a:spLocks noGrp="1"/>
          </p:cNvSpPr>
          <p:nvPr>
            <p:ph type="sldNum" sz="quarter" idx="11"/>
          </p:nvPr>
        </p:nvSpPr>
        <p:spPr/>
        <p:txBody>
          <a:bodyPr/>
          <a:lstStyle/>
          <a:p>
            <a:fld id="{DA7B4246-FDFA-7E4C-A54D-095A75DA82FF}" type="slidenum">
              <a:rPr lang="en-US" smtClean="0"/>
              <a:pPr/>
              <a:t>18</a:t>
            </a:fld>
            <a:endParaRPr lang="en-US" dirty="0"/>
          </a:p>
        </p:txBody>
      </p:sp>
    </p:spTree>
    <p:extLst>
      <p:ext uri="{BB962C8B-B14F-4D97-AF65-F5344CB8AC3E}">
        <p14:creationId xmlns:p14="http://schemas.microsoft.com/office/powerpoint/2010/main" val="1120790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0996"/>
            <a:ext cx="8534400" cy="846793"/>
          </a:xfrm>
        </p:spPr>
        <p:txBody>
          <a:bodyPr>
            <a:normAutofit/>
          </a:bodyPr>
          <a:lstStyle/>
          <a:p>
            <a:r>
              <a:rPr lang="en-AU" dirty="0" smtClean="0"/>
              <a:t>Quantity versus </a:t>
            </a:r>
            <a:r>
              <a:rPr lang="en-AU" smtClean="0"/>
              <a:t>Quality Publications</a:t>
            </a:r>
            <a:endParaRPr lang="en-AU" dirty="0"/>
          </a:p>
        </p:txBody>
      </p:sp>
      <p:sp>
        <p:nvSpPr>
          <p:cNvPr id="3" name="Content Placeholder 2"/>
          <p:cNvSpPr>
            <a:spLocks noGrp="1"/>
          </p:cNvSpPr>
          <p:nvPr>
            <p:ph sz="half" idx="1"/>
          </p:nvPr>
        </p:nvSpPr>
        <p:spPr>
          <a:xfrm>
            <a:off x="457200" y="1539394"/>
            <a:ext cx="7279974" cy="4470881"/>
          </a:xfrm>
        </p:spPr>
        <p:txBody>
          <a:bodyPr>
            <a:normAutofit/>
          </a:bodyPr>
          <a:lstStyle/>
          <a:p>
            <a:r>
              <a:rPr lang="en-AU" sz="2400" dirty="0" smtClean="0"/>
              <a:t>Some researchers believe the total number of publications is more important that the quality of publications</a:t>
            </a:r>
          </a:p>
          <a:p>
            <a:pPr lvl="1"/>
            <a:r>
              <a:rPr lang="en-AU" sz="2300" dirty="0" smtClean="0"/>
              <a:t>Publish or perish</a:t>
            </a:r>
          </a:p>
          <a:p>
            <a:endParaRPr lang="en-AU" sz="2400" dirty="0"/>
          </a:p>
          <a:p>
            <a:r>
              <a:rPr lang="en-AU" sz="2400" dirty="0" smtClean="0"/>
              <a:t>Now – looking for impact of research and a full story, not one </a:t>
            </a:r>
            <a:r>
              <a:rPr lang="en-AU" sz="2400" dirty="0" smtClean="0"/>
              <a:t>publication that </a:t>
            </a:r>
            <a:r>
              <a:rPr lang="en-AU" sz="2400" dirty="0" smtClean="0"/>
              <a:t>is carved up into 5 or 10 </a:t>
            </a:r>
            <a:r>
              <a:rPr lang="en-AU" sz="2400" dirty="0" smtClean="0"/>
              <a:t>publications</a:t>
            </a:r>
            <a:endParaRPr lang="en-AU" sz="2400" dirty="0" smtClean="0"/>
          </a:p>
          <a:p>
            <a:endParaRPr lang="en-AU" sz="2400" dirty="0"/>
          </a:p>
          <a:p>
            <a:endParaRPr lang="en-AU" sz="2400" dirty="0"/>
          </a:p>
          <a:p>
            <a:pPr marL="457200" indent="-457200">
              <a:buAutoNum type="arabicPeriod"/>
            </a:pPr>
            <a:endParaRPr lang="en-AU" sz="2400" dirty="0"/>
          </a:p>
        </p:txBody>
      </p:sp>
      <p:sp>
        <p:nvSpPr>
          <p:cNvPr id="4" name="Footer Placeholder 3"/>
          <p:cNvSpPr>
            <a:spLocks noGrp="1"/>
          </p:cNvSpPr>
          <p:nvPr>
            <p:ph type="ftr" sz="quarter" idx="10"/>
          </p:nvPr>
        </p:nvSpPr>
        <p:spPr/>
        <p:txBody>
          <a:bodyPr/>
          <a:lstStyle/>
          <a:p>
            <a:r>
              <a:rPr lang="en-US" smtClean="0"/>
              <a:t>Professor Barbara Meyer</a:t>
            </a:r>
            <a:endParaRPr lang="en-US" dirty="0"/>
          </a:p>
        </p:txBody>
      </p:sp>
      <p:sp>
        <p:nvSpPr>
          <p:cNvPr id="5" name="Slide Number Placeholder 4"/>
          <p:cNvSpPr>
            <a:spLocks noGrp="1"/>
          </p:cNvSpPr>
          <p:nvPr>
            <p:ph type="sldNum" sz="quarter" idx="11"/>
          </p:nvPr>
        </p:nvSpPr>
        <p:spPr/>
        <p:txBody>
          <a:bodyPr/>
          <a:lstStyle/>
          <a:p>
            <a:fld id="{DA7B4246-FDFA-7E4C-A54D-095A75DA82FF}" type="slidenum">
              <a:rPr lang="en-US" smtClean="0"/>
              <a:pPr/>
              <a:t>19</a:t>
            </a:fld>
            <a:endParaRPr lang="en-US" dirty="0"/>
          </a:p>
        </p:txBody>
      </p:sp>
    </p:spTree>
    <p:extLst>
      <p:ext uri="{BB962C8B-B14F-4D97-AF65-F5344CB8AC3E}">
        <p14:creationId xmlns:p14="http://schemas.microsoft.com/office/powerpoint/2010/main" val="183959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txBox="1">
            <a:spLocks/>
          </p:cNvSpPr>
          <p:nvPr/>
        </p:nvSpPr>
        <p:spPr>
          <a:xfrm>
            <a:off x="496004" y="354045"/>
            <a:ext cx="8110113" cy="1243419"/>
          </a:xfrm>
          <a:prstGeom prst="rect">
            <a:avLst/>
          </a:prstGeom>
        </p:spPr>
        <p:txBody>
          <a:bodyPr lIns="0" tIns="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en-US" sz="3600" b="1" dirty="0" smtClean="0">
                <a:solidFill>
                  <a:srgbClr val="FFFF00"/>
                </a:solidFill>
                <a:latin typeface="Calibri" panose="020F0502020204030204" pitchFamily="34" charset="0"/>
              </a:rPr>
              <a:t>International Publications</a:t>
            </a:r>
            <a:endParaRPr lang="en-US" sz="3200" b="1" spc="-150" dirty="0">
              <a:solidFill>
                <a:srgbClr val="FFFF00"/>
              </a:solidFill>
              <a:latin typeface="Calibri" panose="020F0502020204030204" pitchFamily="34" charset="0"/>
              <a:cs typeface="Calibri" panose="020F0502020204030204" pitchFamily="34" charset="0"/>
            </a:endParaRPr>
          </a:p>
        </p:txBody>
      </p:sp>
      <p:sp>
        <p:nvSpPr>
          <p:cNvPr id="14" name="Subtitle 2"/>
          <p:cNvSpPr txBox="1">
            <a:spLocks/>
          </p:cNvSpPr>
          <p:nvPr/>
        </p:nvSpPr>
        <p:spPr>
          <a:xfrm>
            <a:off x="955286" y="3149341"/>
            <a:ext cx="7191550" cy="2400432"/>
          </a:xfrm>
          <a:prstGeom prst="rect">
            <a:avLst/>
          </a:prstGeom>
        </p:spPr>
        <p:txBody>
          <a:bodyPr lIns="0" tIns="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endParaRPr lang="en-US" sz="2000" b="1" dirty="0">
              <a:solidFill>
                <a:schemeClr val="bg1"/>
              </a:solidFill>
            </a:endParaRPr>
          </a:p>
        </p:txBody>
      </p:sp>
      <p:sp>
        <p:nvSpPr>
          <p:cNvPr id="3" name="Footer Placeholder 2"/>
          <p:cNvSpPr>
            <a:spLocks noGrp="1"/>
          </p:cNvSpPr>
          <p:nvPr>
            <p:ph type="ftr" sz="quarter" idx="10"/>
          </p:nvPr>
        </p:nvSpPr>
        <p:spPr/>
        <p:txBody>
          <a:bodyPr/>
          <a:lstStyle/>
          <a:p>
            <a:r>
              <a:rPr lang="en-US" smtClean="0"/>
              <a:t>Professor Barbara Meyer</a:t>
            </a:r>
            <a:endParaRPr lang="en-US" dirty="0" smtClean="0"/>
          </a:p>
        </p:txBody>
      </p:sp>
      <p:sp>
        <p:nvSpPr>
          <p:cNvPr id="4" name="Slide Number Placeholder 3"/>
          <p:cNvSpPr>
            <a:spLocks noGrp="1"/>
          </p:cNvSpPr>
          <p:nvPr>
            <p:ph type="sldNum" sz="quarter" idx="11"/>
          </p:nvPr>
        </p:nvSpPr>
        <p:spPr/>
        <p:txBody>
          <a:bodyPr/>
          <a:lstStyle/>
          <a:p>
            <a:fld id="{4956BB43-EB25-9C48-837D-98E6AF077A13}" type="slidenum">
              <a:rPr lang="en-US" smtClean="0"/>
              <a:pPr/>
              <a:t>2</a:t>
            </a:fld>
            <a:endParaRPr lang="en-US" dirty="0"/>
          </a:p>
        </p:txBody>
      </p:sp>
      <p:sp>
        <p:nvSpPr>
          <p:cNvPr id="9" name="Content Placeholder 8"/>
          <p:cNvSpPr>
            <a:spLocks noGrp="1"/>
          </p:cNvSpPr>
          <p:nvPr>
            <p:ph sz="quarter" idx="13"/>
          </p:nvPr>
        </p:nvSpPr>
        <p:spPr>
          <a:xfrm>
            <a:off x="292970" y="1597464"/>
            <a:ext cx="6860305" cy="2267483"/>
          </a:xfrm>
        </p:spPr>
        <p:txBody>
          <a:bodyPr>
            <a:normAutofit/>
          </a:bodyPr>
          <a:lstStyle/>
          <a:p>
            <a:r>
              <a:rPr lang="en-AU" sz="2800" b="1" u="sng" dirty="0" smtClean="0"/>
              <a:t>Outline</a:t>
            </a:r>
          </a:p>
          <a:p>
            <a:r>
              <a:rPr lang="en-AU" sz="2800" dirty="0" smtClean="0"/>
              <a:t>My publication experience</a:t>
            </a:r>
          </a:p>
          <a:p>
            <a:r>
              <a:rPr lang="en-AU" sz="2800" dirty="0" smtClean="0"/>
              <a:t>International publications</a:t>
            </a:r>
          </a:p>
          <a:p>
            <a:r>
              <a:rPr lang="en-AU" sz="2800" dirty="0" smtClean="0"/>
              <a:t>Review process</a:t>
            </a:r>
          </a:p>
          <a:p>
            <a:r>
              <a:rPr lang="en-AU" sz="2800" dirty="0" smtClean="0"/>
              <a:t>Quantity versus Quality of Publications</a:t>
            </a:r>
          </a:p>
          <a:p>
            <a:endParaRPr lang="en-AU" sz="1800" dirty="0" smtClean="0"/>
          </a:p>
          <a:p>
            <a:endParaRPr lang="en-AU" sz="1800" dirty="0"/>
          </a:p>
        </p:txBody>
      </p:sp>
      <p:sp>
        <p:nvSpPr>
          <p:cNvPr id="10" name="Content Placeholder 9"/>
          <p:cNvSpPr>
            <a:spLocks noGrp="1"/>
          </p:cNvSpPr>
          <p:nvPr>
            <p:ph sz="quarter" idx="14"/>
          </p:nvPr>
        </p:nvSpPr>
        <p:spPr/>
        <p:txBody>
          <a:bodyPr/>
          <a:lstStyle/>
          <a:p>
            <a:endParaRPr lang="en-AU"/>
          </a:p>
        </p:txBody>
      </p:sp>
    </p:spTree>
    <p:extLst>
      <p:ext uri="{BB962C8B-B14F-4D97-AF65-F5344CB8AC3E}">
        <p14:creationId xmlns:p14="http://schemas.microsoft.com/office/powerpoint/2010/main" val="2373226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0996"/>
            <a:ext cx="8534400" cy="846793"/>
          </a:xfrm>
        </p:spPr>
        <p:txBody>
          <a:bodyPr>
            <a:normAutofit/>
          </a:bodyPr>
          <a:lstStyle/>
          <a:p>
            <a:r>
              <a:rPr lang="en-AU" dirty="0" smtClean="0"/>
              <a:t>Quantity versus </a:t>
            </a:r>
            <a:r>
              <a:rPr lang="en-AU" smtClean="0"/>
              <a:t>Quality Publications</a:t>
            </a:r>
            <a:endParaRPr lang="en-AU" dirty="0"/>
          </a:p>
        </p:txBody>
      </p:sp>
      <p:sp>
        <p:nvSpPr>
          <p:cNvPr id="3" name="Content Placeholder 2"/>
          <p:cNvSpPr>
            <a:spLocks noGrp="1"/>
          </p:cNvSpPr>
          <p:nvPr>
            <p:ph sz="half" idx="1"/>
          </p:nvPr>
        </p:nvSpPr>
        <p:spPr>
          <a:xfrm>
            <a:off x="457200" y="1901344"/>
            <a:ext cx="7279974" cy="4470881"/>
          </a:xfrm>
        </p:spPr>
        <p:txBody>
          <a:bodyPr>
            <a:normAutofit/>
          </a:bodyPr>
          <a:lstStyle/>
          <a:p>
            <a:r>
              <a:rPr lang="en-AU" sz="2400" dirty="0" smtClean="0"/>
              <a:t>Q1 publications = quality publications</a:t>
            </a:r>
          </a:p>
          <a:p>
            <a:endParaRPr lang="en-AU" sz="2400" dirty="0"/>
          </a:p>
          <a:p>
            <a:r>
              <a:rPr lang="en-AU" sz="2400" dirty="0" smtClean="0"/>
              <a:t>It may take an extra </a:t>
            </a:r>
            <a:r>
              <a:rPr lang="en-AU" sz="2400" dirty="0" smtClean="0"/>
              <a:t>6 months or a year </a:t>
            </a:r>
            <a:r>
              <a:rPr lang="en-AU" sz="2400" dirty="0" smtClean="0"/>
              <a:t>of collecting more data before publishing – but the Q1 journal publication will be worth it!</a:t>
            </a:r>
          </a:p>
          <a:p>
            <a:endParaRPr lang="en-AU" sz="2400" dirty="0"/>
          </a:p>
          <a:p>
            <a:endParaRPr lang="en-AU" sz="2400" dirty="0"/>
          </a:p>
          <a:p>
            <a:pPr marL="457200" indent="-457200">
              <a:buAutoNum type="arabicPeriod"/>
            </a:pPr>
            <a:endParaRPr lang="en-AU" sz="2400" dirty="0"/>
          </a:p>
        </p:txBody>
      </p:sp>
      <p:sp>
        <p:nvSpPr>
          <p:cNvPr id="4" name="Footer Placeholder 3"/>
          <p:cNvSpPr>
            <a:spLocks noGrp="1"/>
          </p:cNvSpPr>
          <p:nvPr>
            <p:ph type="ftr" sz="quarter" idx="10"/>
          </p:nvPr>
        </p:nvSpPr>
        <p:spPr/>
        <p:txBody>
          <a:bodyPr/>
          <a:lstStyle/>
          <a:p>
            <a:r>
              <a:rPr lang="en-US" smtClean="0"/>
              <a:t>Professor Barbara Meyer</a:t>
            </a:r>
            <a:endParaRPr lang="en-US" dirty="0"/>
          </a:p>
        </p:txBody>
      </p:sp>
      <p:sp>
        <p:nvSpPr>
          <p:cNvPr id="5" name="Slide Number Placeholder 4"/>
          <p:cNvSpPr>
            <a:spLocks noGrp="1"/>
          </p:cNvSpPr>
          <p:nvPr>
            <p:ph type="sldNum" sz="quarter" idx="11"/>
          </p:nvPr>
        </p:nvSpPr>
        <p:spPr/>
        <p:txBody>
          <a:bodyPr/>
          <a:lstStyle/>
          <a:p>
            <a:fld id="{DA7B4246-FDFA-7E4C-A54D-095A75DA82FF}" type="slidenum">
              <a:rPr lang="en-US" smtClean="0"/>
              <a:pPr/>
              <a:t>20</a:t>
            </a:fld>
            <a:endParaRPr lang="en-US" dirty="0"/>
          </a:p>
        </p:txBody>
      </p:sp>
    </p:spTree>
    <p:extLst>
      <p:ext uri="{BB962C8B-B14F-4D97-AF65-F5344CB8AC3E}">
        <p14:creationId xmlns:p14="http://schemas.microsoft.com/office/powerpoint/2010/main" val="2754393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My Publication experience</a:t>
            </a:r>
            <a:endParaRPr lang="en-AU" dirty="0"/>
          </a:p>
        </p:txBody>
      </p:sp>
      <p:sp>
        <p:nvSpPr>
          <p:cNvPr id="3" name="Content Placeholder 2"/>
          <p:cNvSpPr>
            <a:spLocks noGrp="1"/>
          </p:cNvSpPr>
          <p:nvPr>
            <p:ph sz="half" idx="1"/>
          </p:nvPr>
        </p:nvSpPr>
        <p:spPr>
          <a:xfrm>
            <a:off x="457199" y="2071256"/>
            <a:ext cx="7620001" cy="3085523"/>
          </a:xfrm>
        </p:spPr>
        <p:txBody>
          <a:bodyPr>
            <a:normAutofit lnSpcReduction="10000"/>
          </a:bodyPr>
          <a:lstStyle/>
          <a:p>
            <a:pPr marL="0" indent="0">
              <a:buNone/>
            </a:pPr>
            <a:r>
              <a:rPr lang="en-AU" sz="2800" dirty="0" smtClean="0"/>
              <a:t>Early academic career – can be difficult to publish your research</a:t>
            </a:r>
          </a:p>
          <a:p>
            <a:pPr marL="0" indent="0">
              <a:buNone/>
            </a:pPr>
            <a:endParaRPr lang="en-AU" sz="2800" dirty="0" smtClean="0"/>
          </a:p>
          <a:p>
            <a:pPr marL="0" indent="0">
              <a:buNone/>
            </a:pPr>
            <a:r>
              <a:rPr lang="en-AU" sz="2800" dirty="0" smtClean="0"/>
              <a:t>Publishing with more senior colleagues with an established track record helps</a:t>
            </a:r>
          </a:p>
          <a:p>
            <a:pPr marL="0" indent="0">
              <a:buNone/>
            </a:pPr>
            <a:endParaRPr lang="en-AU" sz="2800" dirty="0"/>
          </a:p>
          <a:p>
            <a:pPr marL="0" indent="0">
              <a:buNone/>
            </a:pPr>
            <a:r>
              <a:rPr lang="en-AU" sz="2800" dirty="0" smtClean="0"/>
              <a:t>Having a mentor helps quite a lot</a:t>
            </a:r>
          </a:p>
          <a:p>
            <a:pPr marL="0" indent="0">
              <a:buNone/>
            </a:pPr>
            <a:endParaRPr lang="en-AU" sz="2800" dirty="0"/>
          </a:p>
          <a:p>
            <a:pPr marL="0" indent="0">
              <a:buNone/>
            </a:pPr>
            <a:endParaRPr lang="en-AU" sz="2800" dirty="0"/>
          </a:p>
          <a:p>
            <a:pPr marL="0" indent="0">
              <a:buNone/>
            </a:pPr>
            <a:endParaRPr lang="en-AU" sz="2800" dirty="0"/>
          </a:p>
        </p:txBody>
      </p:sp>
      <p:sp>
        <p:nvSpPr>
          <p:cNvPr id="4" name="Footer Placeholder 3"/>
          <p:cNvSpPr>
            <a:spLocks noGrp="1"/>
          </p:cNvSpPr>
          <p:nvPr>
            <p:ph type="ftr" sz="quarter" idx="10"/>
          </p:nvPr>
        </p:nvSpPr>
        <p:spPr/>
        <p:txBody>
          <a:bodyPr/>
          <a:lstStyle/>
          <a:p>
            <a:r>
              <a:rPr lang="en-US" smtClean="0"/>
              <a:t>Professor Barbara Meyer</a:t>
            </a:r>
            <a:endParaRPr lang="en-US" dirty="0"/>
          </a:p>
        </p:txBody>
      </p:sp>
      <p:sp>
        <p:nvSpPr>
          <p:cNvPr id="5" name="Slide Number Placeholder 4"/>
          <p:cNvSpPr>
            <a:spLocks noGrp="1"/>
          </p:cNvSpPr>
          <p:nvPr>
            <p:ph type="sldNum" sz="quarter" idx="11"/>
          </p:nvPr>
        </p:nvSpPr>
        <p:spPr/>
        <p:txBody>
          <a:bodyPr/>
          <a:lstStyle/>
          <a:p>
            <a:fld id="{DA7B4246-FDFA-7E4C-A54D-095A75DA82FF}" type="slidenum">
              <a:rPr lang="en-US" smtClean="0"/>
              <a:pPr/>
              <a:t>3</a:t>
            </a:fld>
            <a:endParaRPr lang="en-US" dirty="0"/>
          </a:p>
        </p:txBody>
      </p:sp>
    </p:spTree>
    <p:extLst>
      <p:ext uri="{BB962C8B-B14F-4D97-AF65-F5344CB8AC3E}">
        <p14:creationId xmlns:p14="http://schemas.microsoft.com/office/powerpoint/2010/main" val="72419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0996"/>
            <a:ext cx="8610600" cy="846793"/>
          </a:xfrm>
        </p:spPr>
        <p:txBody>
          <a:bodyPr>
            <a:normAutofit/>
          </a:bodyPr>
          <a:lstStyle/>
          <a:p>
            <a:r>
              <a:rPr lang="en-AU" dirty="0" smtClean="0"/>
              <a:t>My Publication experience – senior academic</a:t>
            </a:r>
            <a:endParaRPr lang="en-AU" dirty="0"/>
          </a:p>
        </p:txBody>
      </p:sp>
      <p:sp>
        <p:nvSpPr>
          <p:cNvPr id="3" name="Content Placeholder 2"/>
          <p:cNvSpPr>
            <a:spLocks noGrp="1"/>
          </p:cNvSpPr>
          <p:nvPr>
            <p:ph sz="half" idx="1"/>
          </p:nvPr>
        </p:nvSpPr>
        <p:spPr>
          <a:xfrm>
            <a:off x="457201" y="1095375"/>
            <a:ext cx="7620001" cy="4838700"/>
          </a:xfrm>
        </p:spPr>
        <p:txBody>
          <a:bodyPr>
            <a:noAutofit/>
          </a:bodyPr>
          <a:lstStyle/>
          <a:p>
            <a:pPr marL="0" indent="0">
              <a:buNone/>
            </a:pPr>
            <a:r>
              <a:rPr lang="en-AU" sz="1600" dirty="0" smtClean="0"/>
              <a:t>Early in my academic career I conducted research work in the area of Intermediate Density Lipoproteins (IDL) </a:t>
            </a:r>
          </a:p>
          <a:p>
            <a:pPr marL="0" indent="0">
              <a:buNone/>
            </a:pPr>
            <a:r>
              <a:rPr lang="en-AU" sz="1600" dirty="0"/>
              <a:t>	</a:t>
            </a:r>
            <a:r>
              <a:rPr lang="en-AU" sz="1600" dirty="0" smtClean="0"/>
              <a:t>VLDL to IDL to LDL</a:t>
            </a:r>
          </a:p>
          <a:p>
            <a:pPr marL="0" indent="0">
              <a:buNone/>
            </a:pPr>
            <a:endParaRPr lang="en-AU" sz="1600" dirty="0" smtClean="0"/>
          </a:p>
          <a:p>
            <a:pPr marL="0" indent="0">
              <a:buNone/>
            </a:pPr>
            <a:r>
              <a:rPr lang="en-AU" sz="1600" dirty="0" smtClean="0"/>
              <a:t>Sabbatical leave (1996 and 2000) in Glasgow Scotland UK. In collaboration with senior academic Professor Chris Packard.</a:t>
            </a:r>
          </a:p>
          <a:p>
            <a:pPr marL="0" indent="0">
              <a:buNone/>
            </a:pPr>
            <a:endParaRPr lang="en-AU" sz="1600" dirty="0"/>
          </a:p>
          <a:p>
            <a:pPr marL="0" indent="0">
              <a:buNone/>
            </a:pPr>
            <a:r>
              <a:rPr lang="en-AU" sz="1600" dirty="0" smtClean="0"/>
              <a:t>Outcomes:</a:t>
            </a:r>
          </a:p>
          <a:p>
            <a:pPr marL="514350" indent="-514350">
              <a:buAutoNum type="arabicPeriod"/>
            </a:pPr>
            <a:r>
              <a:rPr lang="en-US" sz="1600" dirty="0" smtClean="0"/>
              <a:t>Meyer </a:t>
            </a:r>
            <a:r>
              <a:rPr lang="en-US" sz="1600" dirty="0"/>
              <a:t>BJ, </a:t>
            </a:r>
            <a:r>
              <a:rPr lang="en-US" sz="1600" dirty="0" err="1"/>
              <a:t>Caslake</a:t>
            </a:r>
            <a:r>
              <a:rPr lang="en-US" sz="1600" dirty="0"/>
              <a:t> MJ, McConnell MM, Packard CJ. Two subpopulations of Intermediate Density Lipoprotein and their relationship to plasma triglyceride and cholesterol levels. Atherosclerosis 2000;153:355-362</a:t>
            </a:r>
            <a:r>
              <a:rPr lang="en-US" sz="1600" dirty="0" smtClean="0"/>
              <a:t>. </a:t>
            </a:r>
            <a:r>
              <a:rPr lang="en-US" sz="1600" b="1" dirty="0" smtClean="0"/>
              <a:t>(cited 7 times)</a:t>
            </a:r>
          </a:p>
          <a:p>
            <a:pPr marL="514350" indent="-514350">
              <a:buAutoNum type="arabicPeriod"/>
            </a:pPr>
            <a:r>
              <a:rPr lang="en-US" sz="1600" dirty="0"/>
              <a:t>Meyer BJ, </a:t>
            </a:r>
            <a:r>
              <a:rPr lang="en-US" sz="1600" dirty="0" err="1"/>
              <a:t>Duvillard</a:t>
            </a:r>
            <a:r>
              <a:rPr lang="en-US" sz="1600" dirty="0"/>
              <a:t> L, Owen AJ, Packard CJ, </a:t>
            </a:r>
            <a:r>
              <a:rPr lang="en-US" sz="1600" dirty="0" err="1"/>
              <a:t>Caslake</a:t>
            </a:r>
            <a:r>
              <a:rPr lang="en-US" sz="1600" dirty="0"/>
              <a:t> MJ. Fractionation of cholesteryl ester rich intermediate density lipoprotein subpopulations by chondroitin </a:t>
            </a:r>
            <a:r>
              <a:rPr lang="en-US" sz="1600" dirty="0" err="1"/>
              <a:t>sulphate</a:t>
            </a:r>
            <a:r>
              <a:rPr lang="en-US" sz="1600" dirty="0"/>
              <a:t>. Atherosclerosis 2007 Dec 195(2):e28-34 </a:t>
            </a:r>
            <a:r>
              <a:rPr lang="en-US" sz="1600" dirty="0" err="1"/>
              <a:t>Epub</a:t>
            </a:r>
            <a:r>
              <a:rPr lang="en-US" sz="1600" dirty="0"/>
              <a:t> 2007 Mar </a:t>
            </a:r>
            <a:r>
              <a:rPr lang="en-US" sz="1600" dirty="0" smtClean="0"/>
              <a:t>6 </a:t>
            </a:r>
            <a:r>
              <a:rPr lang="en-US" sz="1600" b="1" dirty="0" smtClean="0"/>
              <a:t>(cited 5 times)</a:t>
            </a:r>
            <a:endParaRPr lang="en-AU" sz="1600" b="1" dirty="0" smtClean="0"/>
          </a:p>
          <a:p>
            <a:pPr marL="0" indent="0">
              <a:buNone/>
            </a:pPr>
            <a:endParaRPr lang="en-AU" sz="1600" dirty="0"/>
          </a:p>
          <a:p>
            <a:pPr marL="0" indent="0">
              <a:buNone/>
            </a:pPr>
            <a:r>
              <a:rPr lang="en-AU" sz="1600" dirty="0" smtClean="0"/>
              <a:t>“Atherosclerosis” is Q1 journal, impact factor of 4.239</a:t>
            </a:r>
            <a:endParaRPr lang="en-AU" sz="1600" dirty="0"/>
          </a:p>
        </p:txBody>
      </p:sp>
      <p:sp>
        <p:nvSpPr>
          <p:cNvPr id="4" name="Footer Placeholder 3"/>
          <p:cNvSpPr>
            <a:spLocks noGrp="1"/>
          </p:cNvSpPr>
          <p:nvPr>
            <p:ph type="ftr" sz="quarter" idx="10"/>
          </p:nvPr>
        </p:nvSpPr>
        <p:spPr/>
        <p:txBody>
          <a:bodyPr/>
          <a:lstStyle/>
          <a:p>
            <a:r>
              <a:rPr lang="en-US" smtClean="0"/>
              <a:t>Professor Barbara Meyer</a:t>
            </a:r>
            <a:endParaRPr lang="en-US" dirty="0"/>
          </a:p>
        </p:txBody>
      </p:sp>
      <p:sp>
        <p:nvSpPr>
          <p:cNvPr id="5" name="Slide Number Placeholder 4"/>
          <p:cNvSpPr>
            <a:spLocks noGrp="1"/>
          </p:cNvSpPr>
          <p:nvPr>
            <p:ph type="sldNum" sz="quarter" idx="11"/>
          </p:nvPr>
        </p:nvSpPr>
        <p:spPr/>
        <p:txBody>
          <a:bodyPr/>
          <a:lstStyle/>
          <a:p>
            <a:fld id="{DA7B4246-FDFA-7E4C-A54D-095A75DA82FF}" type="slidenum">
              <a:rPr lang="en-US" smtClean="0"/>
              <a:pPr/>
              <a:t>4</a:t>
            </a:fld>
            <a:endParaRPr lang="en-US" dirty="0"/>
          </a:p>
        </p:txBody>
      </p:sp>
    </p:spTree>
    <p:extLst>
      <p:ext uri="{BB962C8B-B14F-4D97-AF65-F5344CB8AC3E}">
        <p14:creationId xmlns:p14="http://schemas.microsoft.com/office/powerpoint/2010/main" val="183517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My Publication experience - mentor</a:t>
            </a:r>
            <a:endParaRPr lang="en-AU" dirty="0"/>
          </a:p>
        </p:txBody>
      </p:sp>
      <p:sp>
        <p:nvSpPr>
          <p:cNvPr id="3" name="Content Placeholder 2"/>
          <p:cNvSpPr>
            <a:spLocks noGrp="1"/>
          </p:cNvSpPr>
          <p:nvPr>
            <p:ph sz="half" idx="1"/>
          </p:nvPr>
        </p:nvSpPr>
        <p:spPr>
          <a:xfrm>
            <a:off x="457201" y="1095375"/>
            <a:ext cx="8381999" cy="4838700"/>
          </a:xfrm>
        </p:spPr>
        <p:txBody>
          <a:bodyPr>
            <a:noAutofit/>
          </a:bodyPr>
          <a:lstStyle/>
          <a:p>
            <a:pPr marL="0" indent="0">
              <a:buNone/>
            </a:pPr>
            <a:r>
              <a:rPr lang="en-AU" sz="2000" dirty="0" smtClean="0"/>
              <a:t>Professor Peter Howe came to the University of Wollongong</a:t>
            </a:r>
          </a:p>
          <a:p>
            <a:pPr marL="0" indent="0">
              <a:buNone/>
            </a:pPr>
            <a:r>
              <a:rPr lang="en-AU" sz="2000" dirty="0" smtClean="0"/>
              <a:t>He convinced me to change my research focus from IDL to Omega-3 fats</a:t>
            </a:r>
          </a:p>
          <a:p>
            <a:pPr marL="0" indent="0">
              <a:buNone/>
            </a:pPr>
            <a:endParaRPr lang="en-AU" sz="2000" dirty="0"/>
          </a:p>
          <a:p>
            <a:pPr marL="0" indent="0">
              <a:buNone/>
            </a:pPr>
            <a:r>
              <a:rPr lang="en-US" sz="2000" dirty="0" err="1"/>
              <a:t>Ollis</a:t>
            </a:r>
            <a:r>
              <a:rPr lang="en-US" sz="2000" dirty="0"/>
              <a:t> TE, Meyer BJ, Howe PRC. Australian food sources and intakes of omega-6 and omega-3 polyunsaturated fatty acids. Annals </a:t>
            </a:r>
            <a:r>
              <a:rPr lang="en-US" sz="2000" dirty="0" err="1"/>
              <a:t>Nutr</a:t>
            </a:r>
            <a:r>
              <a:rPr lang="en-US" sz="2000" dirty="0"/>
              <a:t> </a:t>
            </a:r>
            <a:r>
              <a:rPr lang="en-US" sz="2000" dirty="0" err="1"/>
              <a:t>Metab</a:t>
            </a:r>
            <a:r>
              <a:rPr lang="en-US" sz="2000" dirty="0"/>
              <a:t>  1999;43:346-355</a:t>
            </a:r>
            <a:r>
              <a:rPr lang="en-US" sz="2000" dirty="0" smtClean="0"/>
              <a:t>. </a:t>
            </a:r>
          </a:p>
          <a:p>
            <a:pPr marL="0" indent="0">
              <a:buNone/>
            </a:pPr>
            <a:r>
              <a:rPr lang="en-US" sz="2000" dirty="0" smtClean="0"/>
              <a:t>Annals </a:t>
            </a:r>
            <a:r>
              <a:rPr lang="en-US" sz="2000" dirty="0" err="1"/>
              <a:t>Nutr</a:t>
            </a:r>
            <a:r>
              <a:rPr lang="en-US" sz="2000" dirty="0"/>
              <a:t> </a:t>
            </a:r>
            <a:r>
              <a:rPr lang="en-US" sz="2000" dirty="0" err="1"/>
              <a:t>Metab</a:t>
            </a:r>
            <a:r>
              <a:rPr lang="en-US" sz="2000" dirty="0"/>
              <a:t> </a:t>
            </a:r>
            <a:r>
              <a:rPr lang="en-US" sz="2000" dirty="0" smtClean="0"/>
              <a:t>Q3, cited 55 times</a:t>
            </a:r>
          </a:p>
          <a:p>
            <a:pPr marL="0" indent="0">
              <a:buNone/>
            </a:pPr>
            <a:endParaRPr lang="en-US" sz="2000" dirty="0"/>
          </a:p>
          <a:p>
            <a:pPr marL="0" indent="0">
              <a:buNone/>
            </a:pPr>
            <a:r>
              <a:rPr lang="en-US" sz="2000" dirty="0"/>
              <a:t>Meyer BJ, Mann NJ, Lewis JL, Milligan GC, Sinclair AJ, Howe PRC. Dietary intakes and food sources of omega-6 and omega-3 polyunsaturated fatty acids.  Lipids 2003:38;391-398</a:t>
            </a:r>
            <a:r>
              <a:rPr lang="en-US" sz="2000" dirty="0" smtClean="0"/>
              <a:t>.</a:t>
            </a:r>
          </a:p>
          <a:p>
            <a:pPr marL="0" indent="0">
              <a:buNone/>
            </a:pPr>
            <a:r>
              <a:rPr lang="en-US" sz="2000" dirty="0" smtClean="0"/>
              <a:t>Lipids Q3, cited 315 times – still my most highly cited paper internationally</a:t>
            </a:r>
          </a:p>
          <a:p>
            <a:pPr marL="0" indent="0">
              <a:buNone/>
            </a:pPr>
            <a:endParaRPr lang="en-AU" sz="2000" dirty="0"/>
          </a:p>
        </p:txBody>
      </p:sp>
      <p:sp>
        <p:nvSpPr>
          <p:cNvPr id="4" name="Footer Placeholder 3"/>
          <p:cNvSpPr>
            <a:spLocks noGrp="1"/>
          </p:cNvSpPr>
          <p:nvPr>
            <p:ph type="ftr" sz="quarter" idx="10"/>
          </p:nvPr>
        </p:nvSpPr>
        <p:spPr/>
        <p:txBody>
          <a:bodyPr/>
          <a:lstStyle/>
          <a:p>
            <a:r>
              <a:rPr lang="en-US" smtClean="0"/>
              <a:t>Professor Barbara Meyer</a:t>
            </a:r>
            <a:endParaRPr lang="en-US" dirty="0"/>
          </a:p>
        </p:txBody>
      </p:sp>
      <p:sp>
        <p:nvSpPr>
          <p:cNvPr id="5" name="Slide Number Placeholder 4"/>
          <p:cNvSpPr>
            <a:spLocks noGrp="1"/>
          </p:cNvSpPr>
          <p:nvPr>
            <p:ph type="sldNum" sz="quarter" idx="11"/>
          </p:nvPr>
        </p:nvSpPr>
        <p:spPr/>
        <p:txBody>
          <a:bodyPr/>
          <a:lstStyle/>
          <a:p>
            <a:fld id="{DA7B4246-FDFA-7E4C-A54D-095A75DA82FF}" type="slidenum">
              <a:rPr lang="en-US" smtClean="0"/>
              <a:pPr/>
              <a:t>5</a:t>
            </a:fld>
            <a:endParaRPr lang="en-US" dirty="0"/>
          </a:p>
        </p:txBody>
      </p:sp>
    </p:spTree>
    <p:extLst>
      <p:ext uri="{BB962C8B-B14F-4D97-AF65-F5344CB8AC3E}">
        <p14:creationId xmlns:p14="http://schemas.microsoft.com/office/powerpoint/2010/main" val="1108624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My Publication experience - mentor</a:t>
            </a:r>
            <a:endParaRPr lang="en-AU" dirty="0"/>
          </a:p>
        </p:txBody>
      </p:sp>
      <p:sp>
        <p:nvSpPr>
          <p:cNvPr id="3" name="Content Placeholder 2"/>
          <p:cNvSpPr>
            <a:spLocks noGrp="1"/>
          </p:cNvSpPr>
          <p:nvPr>
            <p:ph sz="half" idx="1"/>
          </p:nvPr>
        </p:nvSpPr>
        <p:spPr>
          <a:xfrm>
            <a:off x="457201" y="1095375"/>
            <a:ext cx="8381999" cy="4838700"/>
          </a:xfrm>
        </p:spPr>
        <p:txBody>
          <a:bodyPr>
            <a:noAutofit/>
          </a:bodyPr>
          <a:lstStyle/>
          <a:p>
            <a:pPr marL="0" indent="0">
              <a:buNone/>
            </a:pPr>
            <a:r>
              <a:rPr lang="en-AU" sz="2000" dirty="0" smtClean="0"/>
              <a:t>Professor Peter Howe - Omega-3 fats</a:t>
            </a:r>
          </a:p>
          <a:p>
            <a:pPr marL="0" indent="0">
              <a:buNone/>
            </a:pPr>
            <a:endParaRPr lang="en-AU" sz="2000" dirty="0"/>
          </a:p>
          <a:p>
            <a:pPr marL="0" indent="0">
              <a:buNone/>
            </a:pPr>
            <a:r>
              <a:rPr lang="en-US" sz="2000" dirty="0"/>
              <a:t>Howe PRC, Meyer BJ, Record S, </a:t>
            </a:r>
            <a:r>
              <a:rPr lang="en-US" sz="2000" dirty="0" err="1"/>
              <a:t>Baghurst</a:t>
            </a:r>
            <a:r>
              <a:rPr lang="en-US" sz="2000" dirty="0"/>
              <a:t> K. Dietary intake of long chain omega-3 polyunsaturated fatty acids: contribution of meat sources. Nutrition. 2006;22(1):47-53</a:t>
            </a:r>
            <a:r>
              <a:rPr lang="en-US" sz="2000" dirty="0" smtClean="0"/>
              <a:t>.</a:t>
            </a:r>
          </a:p>
          <a:p>
            <a:pPr marL="0" indent="0">
              <a:buNone/>
            </a:pPr>
            <a:r>
              <a:rPr lang="en-US" sz="2000" dirty="0" smtClean="0"/>
              <a:t>Nutrition Q2, cited 197 times</a:t>
            </a:r>
          </a:p>
          <a:p>
            <a:pPr marL="0" indent="0">
              <a:buNone/>
            </a:pPr>
            <a:endParaRPr lang="en-US" sz="2000" dirty="0"/>
          </a:p>
          <a:p>
            <a:pPr marL="0" indent="0">
              <a:buNone/>
            </a:pPr>
            <a:r>
              <a:rPr lang="en-US" sz="2000" dirty="0"/>
              <a:t>Murphy K, Meyer BJ, Mori TA, Burke V, Mansour J, Patch CS, Tapsell LC, </a:t>
            </a:r>
            <a:r>
              <a:rPr lang="en-US" sz="2000" dirty="0" err="1"/>
              <a:t>Noakes</a:t>
            </a:r>
            <a:r>
              <a:rPr lang="en-US" sz="2000" dirty="0"/>
              <a:t> M, Clifton PA, Barden A, </a:t>
            </a:r>
            <a:r>
              <a:rPr lang="en-US" sz="2000" dirty="0" err="1"/>
              <a:t>Puddey</a:t>
            </a:r>
            <a:r>
              <a:rPr lang="en-US" sz="2000" dirty="0"/>
              <a:t> IB, </a:t>
            </a:r>
            <a:r>
              <a:rPr lang="en-US" sz="2000" dirty="0" err="1"/>
              <a:t>Beilin</a:t>
            </a:r>
            <a:r>
              <a:rPr lang="en-US" sz="2000" dirty="0"/>
              <a:t> LJ, Howe PRC. Impact of foods enriched with omega-3 long chain polyunsaturated fatty acids on erythrocyte omega-3 levels and cardiovascular risk factors. </a:t>
            </a:r>
            <a:r>
              <a:rPr lang="en-AU" sz="2000" dirty="0"/>
              <a:t>British Journal of Nutrition</a:t>
            </a:r>
            <a:r>
              <a:rPr lang="en-US" sz="2000" dirty="0"/>
              <a:t> </a:t>
            </a:r>
            <a:r>
              <a:rPr lang="en-US" sz="2000" dirty="0" smtClean="0"/>
              <a:t>2007;97:749-757.</a:t>
            </a:r>
          </a:p>
          <a:p>
            <a:pPr marL="0" indent="0">
              <a:buNone/>
            </a:pPr>
            <a:r>
              <a:rPr lang="en-AU" sz="2000" dirty="0"/>
              <a:t>British Journal of </a:t>
            </a:r>
            <a:r>
              <a:rPr lang="en-AU" sz="2000" dirty="0" smtClean="0"/>
              <a:t>Nutrition Q1, cited 85 times</a:t>
            </a:r>
            <a:endParaRPr lang="en-AU" sz="2000" dirty="0"/>
          </a:p>
        </p:txBody>
      </p:sp>
      <p:sp>
        <p:nvSpPr>
          <p:cNvPr id="4" name="Footer Placeholder 3"/>
          <p:cNvSpPr>
            <a:spLocks noGrp="1"/>
          </p:cNvSpPr>
          <p:nvPr>
            <p:ph type="ftr" sz="quarter" idx="10"/>
          </p:nvPr>
        </p:nvSpPr>
        <p:spPr/>
        <p:txBody>
          <a:bodyPr/>
          <a:lstStyle/>
          <a:p>
            <a:r>
              <a:rPr lang="en-US" smtClean="0"/>
              <a:t>Professor Barbara Meyer</a:t>
            </a:r>
            <a:endParaRPr lang="en-US" dirty="0"/>
          </a:p>
        </p:txBody>
      </p:sp>
      <p:sp>
        <p:nvSpPr>
          <p:cNvPr id="5" name="Slide Number Placeholder 4"/>
          <p:cNvSpPr>
            <a:spLocks noGrp="1"/>
          </p:cNvSpPr>
          <p:nvPr>
            <p:ph type="sldNum" sz="quarter" idx="11"/>
          </p:nvPr>
        </p:nvSpPr>
        <p:spPr/>
        <p:txBody>
          <a:bodyPr/>
          <a:lstStyle/>
          <a:p>
            <a:fld id="{DA7B4246-FDFA-7E4C-A54D-095A75DA82FF}" type="slidenum">
              <a:rPr lang="en-US" smtClean="0"/>
              <a:pPr/>
              <a:t>6</a:t>
            </a:fld>
            <a:endParaRPr lang="en-US" dirty="0"/>
          </a:p>
        </p:txBody>
      </p:sp>
    </p:spTree>
    <p:extLst>
      <p:ext uri="{BB962C8B-B14F-4D97-AF65-F5344CB8AC3E}">
        <p14:creationId xmlns:p14="http://schemas.microsoft.com/office/powerpoint/2010/main" val="133408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My Publication experience - mentor</a:t>
            </a:r>
            <a:endParaRPr lang="en-AU" dirty="0"/>
          </a:p>
        </p:txBody>
      </p:sp>
      <p:sp>
        <p:nvSpPr>
          <p:cNvPr id="3" name="Content Placeholder 2"/>
          <p:cNvSpPr>
            <a:spLocks noGrp="1"/>
          </p:cNvSpPr>
          <p:nvPr>
            <p:ph sz="half" idx="1"/>
          </p:nvPr>
        </p:nvSpPr>
        <p:spPr>
          <a:xfrm>
            <a:off x="457201" y="1095375"/>
            <a:ext cx="8381999" cy="4838700"/>
          </a:xfrm>
        </p:spPr>
        <p:txBody>
          <a:bodyPr>
            <a:noAutofit/>
          </a:bodyPr>
          <a:lstStyle/>
          <a:p>
            <a:pPr marL="0" indent="0">
              <a:buNone/>
            </a:pPr>
            <a:r>
              <a:rPr lang="en-AU" sz="2000" dirty="0" smtClean="0"/>
              <a:t>Professor Peter Howe - Omega-3 fats &amp; collaboration</a:t>
            </a:r>
          </a:p>
          <a:p>
            <a:pPr marL="0" indent="0">
              <a:buNone/>
            </a:pPr>
            <a:endParaRPr lang="en-AU" sz="2000" dirty="0"/>
          </a:p>
          <a:p>
            <a:pPr marL="0" indent="0">
              <a:buNone/>
            </a:pPr>
            <a:r>
              <a:rPr lang="en-US" sz="2000" dirty="0"/>
              <a:t>Grenyer BFS, Crowe T, Meyer B, Owen AJ, </a:t>
            </a:r>
            <a:r>
              <a:rPr lang="en-US" sz="2000" dirty="0" err="1"/>
              <a:t>Grigonis</a:t>
            </a:r>
            <a:r>
              <a:rPr lang="en-US" sz="2000" dirty="0"/>
              <a:t>-Deane EM, Caputi P, Howe PRC. Fish oil supplementation in the treatment of major depression: A </a:t>
            </a:r>
            <a:r>
              <a:rPr lang="en-US" sz="2000" dirty="0" err="1"/>
              <a:t>randomised</a:t>
            </a:r>
            <a:r>
              <a:rPr lang="en-US" sz="2000" dirty="0"/>
              <a:t> double-blind placebo-controlled trial. Progress in Neuro-Psychopharmacology &amp; </a:t>
            </a:r>
            <a:r>
              <a:rPr lang="en-US" sz="2000" dirty="0" smtClean="0"/>
              <a:t>Biological </a:t>
            </a:r>
            <a:r>
              <a:rPr lang="en-US" sz="2000" dirty="0"/>
              <a:t>Psychiatry 2007;31:1393-1396</a:t>
            </a:r>
            <a:r>
              <a:rPr lang="en-US" sz="2000" dirty="0" smtClean="0"/>
              <a:t>.</a:t>
            </a:r>
          </a:p>
          <a:p>
            <a:pPr marL="0" indent="0">
              <a:buNone/>
            </a:pPr>
            <a:r>
              <a:rPr lang="en-US" sz="2000" dirty="0"/>
              <a:t>Progress in Neuro-Psychopharmacology &amp; Biological </a:t>
            </a:r>
            <a:r>
              <a:rPr lang="en-US" sz="2000" dirty="0" smtClean="0"/>
              <a:t>Psychiatry Q1 cited 91 times</a:t>
            </a:r>
          </a:p>
          <a:p>
            <a:pPr marL="0" indent="0">
              <a:buNone/>
            </a:pPr>
            <a:r>
              <a:rPr lang="en-US" sz="2000" dirty="0"/>
              <a:t>Makrides M, Gibson RA, McPhee AJ, </a:t>
            </a:r>
            <a:r>
              <a:rPr lang="en-US" sz="2000" dirty="0" err="1"/>
              <a:t>Yelland</a:t>
            </a:r>
            <a:r>
              <a:rPr lang="en-US" sz="2000" dirty="0"/>
              <a:t> L, </a:t>
            </a:r>
            <a:r>
              <a:rPr lang="en-US" sz="2000" dirty="0" err="1"/>
              <a:t>Quinlivan</a:t>
            </a:r>
            <a:r>
              <a:rPr lang="en-US" sz="2000" dirty="0"/>
              <a:t> J, Ryan P, Doyle LW, Anderson P, Else PL, Meyer BJ, </a:t>
            </a:r>
            <a:r>
              <a:rPr lang="en-US" sz="2000" dirty="0" err="1"/>
              <a:t>Colditz</a:t>
            </a:r>
            <a:r>
              <a:rPr lang="en-US" sz="2000" dirty="0"/>
              <a:t> P, Pritchard M, et al.  Effect of DHA supplementation during pregnancy on maternal depression and neurodevelopment of young children.  JAMA </a:t>
            </a:r>
            <a:r>
              <a:rPr lang="en-US" sz="2000" dirty="0" smtClean="0"/>
              <a:t>2010;304(15)1675-1683</a:t>
            </a:r>
          </a:p>
          <a:p>
            <a:pPr marL="0" indent="0">
              <a:buNone/>
            </a:pPr>
            <a:r>
              <a:rPr lang="en-US" sz="2000" dirty="0" smtClean="0"/>
              <a:t>JAMA Q1 cited 262 times</a:t>
            </a:r>
            <a:endParaRPr lang="en-AU" sz="2000" dirty="0"/>
          </a:p>
        </p:txBody>
      </p:sp>
      <p:sp>
        <p:nvSpPr>
          <p:cNvPr id="4" name="Footer Placeholder 3"/>
          <p:cNvSpPr>
            <a:spLocks noGrp="1"/>
          </p:cNvSpPr>
          <p:nvPr>
            <p:ph type="ftr" sz="quarter" idx="10"/>
          </p:nvPr>
        </p:nvSpPr>
        <p:spPr/>
        <p:txBody>
          <a:bodyPr/>
          <a:lstStyle/>
          <a:p>
            <a:r>
              <a:rPr lang="en-US" smtClean="0"/>
              <a:t>Professor Barbara Meyer</a:t>
            </a:r>
            <a:endParaRPr lang="en-US" dirty="0"/>
          </a:p>
        </p:txBody>
      </p:sp>
      <p:sp>
        <p:nvSpPr>
          <p:cNvPr id="5" name="Slide Number Placeholder 4"/>
          <p:cNvSpPr>
            <a:spLocks noGrp="1"/>
          </p:cNvSpPr>
          <p:nvPr>
            <p:ph type="sldNum" sz="quarter" idx="11"/>
          </p:nvPr>
        </p:nvSpPr>
        <p:spPr/>
        <p:txBody>
          <a:bodyPr/>
          <a:lstStyle/>
          <a:p>
            <a:fld id="{DA7B4246-FDFA-7E4C-A54D-095A75DA82FF}" type="slidenum">
              <a:rPr lang="en-US" smtClean="0"/>
              <a:pPr/>
              <a:t>7</a:t>
            </a:fld>
            <a:endParaRPr lang="en-US" dirty="0"/>
          </a:p>
        </p:txBody>
      </p:sp>
    </p:spTree>
    <p:extLst>
      <p:ext uri="{BB962C8B-B14F-4D97-AF65-F5344CB8AC3E}">
        <p14:creationId xmlns:p14="http://schemas.microsoft.com/office/powerpoint/2010/main" val="3470890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International Publications</a:t>
            </a:r>
            <a:endParaRPr lang="en-AU" dirty="0"/>
          </a:p>
        </p:txBody>
      </p:sp>
      <p:sp>
        <p:nvSpPr>
          <p:cNvPr id="3" name="Content Placeholder 2"/>
          <p:cNvSpPr>
            <a:spLocks noGrp="1"/>
          </p:cNvSpPr>
          <p:nvPr>
            <p:ph sz="half" idx="1"/>
          </p:nvPr>
        </p:nvSpPr>
        <p:spPr>
          <a:xfrm>
            <a:off x="457200" y="1452131"/>
            <a:ext cx="7279974" cy="3085523"/>
          </a:xfrm>
        </p:spPr>
        <p:txBody>
          <a:bodyPr>
            <a:normAutofit/>
          </a:bodyPr>
          <a:lstStyle/>
          <a:p>
            <a:r>
              <a:rPr lang="en-AU" sz="2400" dirty="0" smtClean="0"/>
              <a:t>Takes time to develop a track record</a:t>
            </a:r>
          </a:p>
          <a:p>
            <a:endParaRPr lang="en-AU" sz="2400" dirty="0"/>
          </a:p>
          <a:p>
            <a:r>
              <a:rPr lang="en-AU" sz="2400" dirty="0" smtClean="0"/>
              <a:t>Senior colleagues &amp; mentors can help </a:t>
            </a:r>
            <a:endParaRPr lang="en-AU" sz="2400" dirty="0"/>
          </a:p>
        </p:txBody>
      </p:sp>
      <p:sp>
        <p:nvSpPr>
          <p:cNvPr id="4" name="Footer Placeholder 3"/>
          <p:cNvSpPr>
            <a:spLocks noGrp="1"/>
          </p:cNvSpPr>
          <p:nvPr>
            <p:ph type="ftr" sz="quarter" idx="10"/>
          </p:nvPr>
        </p:nvSpPr>
        <p:spPr/>
        <p:txBody>
          <a:bodyPr/>
          <a:lstStyle/>
          <a:p>
            <a:r>
              <a:rPr lang="en-US" smtClean="0"/>
              <a:t>Professor Barbara Meyer</a:t>
            </a:r>
            <a:endParaRPr lang="en-US" dirty="0"/>
          </a:p>
        </p:txBody>
      </p:sp>
      <p:sp>
        <p:nvSpPr>
          <p:cNvPr id="5" name="Slide Number Placeholder 4"/>
          <p:cNvSpPr>
            <a:spLocks noGrp="1"/>
          </p:cNvSpPr>
          <p:nvPr>
            <p:ph type="sldNum" sz="quarter" idx="11"/>
          </p:nvPr>
        </p:nvSpPr>
        <p:spPr/>
        <p:txBody>
          <a:bodyPr/>
          <a:lstStyle/>
          <a:p>
            <a:fld id="{DA7B4246-FDFA-7E4C-A54D-095A75DA82FF}" type="slidenum">
              <a:rPr lang="en-US" smtClean="0"/>
              <a:pPr/>
              <a:t>8</a:t>
            </a:fld>
            <a:endParaRPr lang="en-US" dirty="0"/>
          </a:p>
        </p:txBody>
      </p:sp>
    </p:spTree>
    <p:extLst>
      <p:ext uri="{BB962C8B-B14F-4D97-AF65-F5344CB8AC3E}">
        <p14:creationId xmlns:p14="http://schemas.microsoft.com/office/powerpoint/2010/main" val="2003000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Australian Universities</a:t>
            </a:r>
            <a:endParaRPr lang="en-AU" dirty="0"/>
          </a:p>
        </p:txBody>
      </p:sp>
      <p:sp>
        <p:nvSpPr>
          <p:cNvPr id="3" name="Content Placeholder 2"/>
          <p:cNvSpPr>
            <a:spLocks noGrp="1"/>
          </p:cNvSpPr>
          <p:nvPr>
            <p:ph sz="half" idx="1"/>
          </p:nvPr>
        </p:nvSpPr>
        <p:spPr>
          <a:xfrm>
            <a:off x="457201" y="1471181"/>
            <a:ext cx="7279974" cy="4100944"/>
          </a:xfrm>
        </p:spPr>
        <p:txBody>
          <a:bodyPr>
            <a:normAutofit/>
          </a:bodyPr>
          <a:lstStyle/>
          <a:p>
            <a:r>
              <a:rPr lang="en-AU" sz="2400" dirty="0" smtClean="0"/>
              <a:t>Research with impact</a:t>
            </a:r>
          </a:p>
          <a:p>
            <a:endParaRPr lang="en-AU" sz="2400" dirty="0"/>
          </a:p>
          <a:p>
            <a:r>
              <a:rPr lang="en-AU" sz="2400" dirty="0" smtClean="0"/>
              <a:t>So what factor!</a:t>
            </a:r>
          </a:p>
          <a:p>
            <a:endParaRPr lang="en-AU" sz="2400" dirty="0"/>
          </a:p>
          <a:p>
            <a:r>
              <a:rPr lang="en-AU" sz="2400" dirty="0" smtClean="0"/>
              <a:t>Recall from previous workshop – do research with real impact, real life problems</a:t>
            </a:r>
          </a:p>
          <a:p>
            <a:endParaRPr lang="en-AU" sz="2400" dirty="0"/>
          </a:p>
          <a:p>
            <a:r>
              <a:rPr lang="en-AU" sz="2400" dirty="0" smtClean="0"/>
              <a:t>My PhD supervisor said “there is no point in reinventing the wheel”</a:t>
            </a:r>
            <a:endParaRPr lang="en-AU" sz="2400" dirty="0"/>
          </a:p>
        </p:txBody>
      </p:sp>
      <p:sp>
        <p:nvSpPr>
          <p:cNvPr id="4" name="Footer Placeholder 3"/>
          <p:cNvSpPr>
            <a:spLocks noGrp="1"/>
          </p:cNvSpPr>
          <p:nvPr>
            <p:ph type="ftr" sz="quarter" idx="10"/>
          </p:nvPr>
        </p:nvSpPr>
        <p:spPr/>
        <p:txBody>
          <a:bodyPr/>
          <a:lstStyle/>
          <a:p>
            <a:r>
              <a:rPr lang="en-US" smtClean="0"/>
              <a:t>Professor Barbara Meyer</a:t>
            </a:r>
            <a:endParaRPr lang="en-US" dirty="0"/>
          </a:p>
        </p:txBody>
      </p:sp>
      <p:sp>
        <p:nvSpPr>
          <p:cNvPr id="5" name="Slide Number Placeholder 4"/>
          <p:cNvSpPr>
            <a:spLocks noGrp="1"/>
          </p:cNvSpPr>
          <p:nvPr>
            <p:ph type="sldNum" sz="quarter" idx="11"/>
          </p:nvPr>
        </p:nvSpPr>
        <p:spPr/>
        <p:txBody>
          <a:bodyPr/>
          <a:lstStyle/>
          <a:p>
            <a:fld id="{DA7B4246-FDFA-7E4C-A54D-095A75DA82FF}" type="slidenum">
              <a:rPr lang="en-US" smtClean="0"/>
              <a:pPr/>
              <a:t>9</a:t>
            </a:fld>
            <a:endParaRPr lang="en-US" dirty="0"/>
          </a:p>
        </p:txBody>
      </p:sp>
    </p:spTree>
    <p:extLst>
      <p:ext uri="{BB962C8B-B14F-4D97-AF65-F5344CB8AC3E}">
        <p14:creationId xmlns:p14="http://schemas.microsoft.com/office/powerpoint/2010/main" val="3110993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2016 UOW Brand">
      <a:dk1>
        <a:sysClr val="windowText" lastClr="000000"/>
      </a:dk1>
      <a:lt1>
        <a:sysClr val="window" lastClr="FFFFFF"/>
      </a:lt1>
      <a:dk2>
        <a:srgbClr val="0C2340"/>
      </a:dk2>
      <a:lt2>
        <a:srgbClr val="D9D9D6"/>
      </a:lt2>
      <a:accent1>
        <a:srgbClr val="0033CC"/>
      </a:accent1>
      <a:accent2>
        <a:srgbClr val="E10600"/>
      </a:accent2>
      <a:accent3>
        <a:srgbClr val="0C2340"/>
      </a:accent3>
      <a:accent4>
        <a:srgbClr val="FFFFFF"/>
      </a:accent4>
      <a:accent5>
        <a:srgbClr val="000000"/>
      </a:accent5>
      <a:accent6>
        <a:srgbClr val="FFFFFF"/>
      </a:accent6>
      <a:hlink>
        <a:srgbClr val="245397"/>
      </a:hlink>
      <a:folHlink>
        <a:srgbClr val="4195D3"/>
      </a:folHlink>
    </a:clrScheme>
    <a:fontScheme name="2016 UOW Brand">
      <a:majorFont>
        <a:latin typeface="Times New Roman"/>
        <a:ea typeface=""/>
        <a:cs typeface=""/>
      </a:majorFont>
      <a:minorFont>
        <a:latin typeface="Montserra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1693</TotalTime>
  <Words>1225</Words>
  <Application>Microsoft Office PowerPoint</Application>
  <PresentationFormat>On-screen Show (4:3)</PresentationFormat>
  <Paragraphs>208</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Professor Barbara Meyer,  BSc, RNutr, PhD  School of Medicine, Lipid Research Centre Faculty of Science Medicine &amp; Health Illawarra Health &amp; Medical Research Institute</vt:lpstr>
      <vt:lpstr>PowerPoint Presentation</vt:lpstr>
      <vt:lpstr>My Publication experience</vt:lpstr>
      <vt:lpstr>My Publication experience – senior academic</vt:lpstr>
      <vt:lpstr>My Publication experience - mentor</vt:lpstr>
      <vt:lpstr>My Publication experience - mentor</vt:lpstr>
      <vt:lpstr>My Publication experience - mentor</vt:lpstr>
      <vt:lpstr>International Publications</vt:lpstr>
      <vt:lpstr>In Australian Universities</vt:lpstr>
      <vt:lpstr>International Publications</vt:lpstr>
      <vt:lpstr>International Publications</vt:lpstr>
      <vt:lpstr>International Publications</vt:lpstr>
      <vt:lpstr>British Journal of Nutrition </vt:lpstr>
      <vt:lpstr>International Publications – Nutrition examples</vt:lpstr>
      <vt:lpstr>International Publications – Review process</vt:lpstr>
      <vt:lpstr>International Publications – Review process (ctd)</vt:lpstr>
      <vt:lpstr>International Publications – Open Access Journals</vt:lpstr>
      <vt:lpstr>Advice</vt:lpstr>
      <vt:lpstr>Quantity versus Quality Publications</vt:lpstr>
      <vt:lpstr>Quantity versus Quality Publications</vt:lpstr>
    </vt:vector>
  </TitlesOfParts>
  <Company>UOW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UOW 2016 template</dc:title>
  <dc:creator>Barbara Meyer</dc:creator>
  <cp:lastModifiedBy>Barbara Meyer</cp:lastModifiedBy>
  <cp:revision>138</cp:revision>
  <cp:lastPrinted>2016-01-28T23:16:16Z</cp:lastPrinted>
  <dcterms:created xsi:type="dcterms:W3CDTF">2016-01-22T04:47:59Z</dcterms:created>
  <dcterms:modified xsi:type="dcterms:W3CDTF">2018-08-13T00:29:38Z</dcterms:modified>
</cp:coreProperties>
</file>