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7" r:id="rId3"/>
    <p:sldId id="334" r:id="rId4"/>
    <p:sldId id="361" r:id="rId5"/>
    <p:sldId id="336" r:id="rId6"/>
    <p:sldId id="373" r:id="rId7"/>
    <p:sldId id="367" r:id="rId8"/>
    <p:sldId id="374" r:id="rId9"/>
    <p:sldId id="368" r:id="rId10"/>
    <p:sldId id="369" r:id="rId11"/>
    <p:sldId id="370" r:id="rId12"/>
    <p:sldId id="371" r:id="rId13"/>
    <p:sldId id="297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/>
    <p:restoredTop sz="94607"/>
  </p:normalViewPr>
  <p:slideViewPr>
    <p:cSldViewPr>
      <p:cViewPr varScale="1">
        <p:scale>
          <a:sx n="119" d="100"/>
          <a:sy n="119" d="100"/>
        </p:scale>
        <p:origin x="1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EF7079-93CA-4153-A9A3-1218BAC9ECF1}" type="datetimeFigureOut">
              <a:rPr lang="id-ID" smtClean="0"/>
              <a:t>13/01/21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ADF2D8-3415-40FA-B767-0E9AC06922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86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DFFF10-4FD3-4A8D-9A23-EFF710308067}" type="datetimeFigureOut">
              <a:rPr lang="id-ID" smtClean="0"/>
              <a:t>13/01/21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80739F-9772-4468-B142-910FD7825C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940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5FD7-B1FD-4377-A9D2-FF7D6AD85459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2E1D-F309-4234-9CD2-42CE38297E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kuajar.ums.ac.id/batch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kuajar.ums.ac.id/batch5/submissions" TargetMode="Externa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kuajar.ums.ac.id/batch5/sites/default/files/uploads/Pedoman_Buku_Ajar_2020-2021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ukuajar.ums.ac.id/batch5/?q=node/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00" y="-18256"/>
            <a:ext cx="8999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EFEFE"/>
                </a:solidFill>
              </a:rPr>
              <a:t>Sosialisasi</a:t>
            </a:r>
            <a:r>
              <a:rPr lang="en-US" b="1" dirty="0">
                <a:solidFill>
                  <a:srgbClr val="FEFEFE"/>
                </a:solidFill>
              </a:rPr>
              <a:t> </a:t>
            </a:r>
            <a:r>
              <a:rPr lang="en-US" b="1" dirty="0" err="1">
                <a:solidFill>
                  <a:srgbClr val="FEFEFE"/>
                </a:solidFill>
              </a:rPr>
              <a:t>Hibah</a:t>
            </a:r>
            <a:r>
              <a:rPr lang="en-US" b="1" dirty="0">
                <a:solidFill>
                  <a:srgbClr val="FEFEFE"/>
                </a:solidFill>
              </a:rPr>
              <a:t> </a:t>
            </a:r>
            <a:r>
              <a:rPr lang="en-US" b="1" dirty="0" err="1">
                <a:solidFill>
                  <a:srgbClr val="FEFEFE"/>
                </a:solidFill>
              </a:rPr>
              <a:t>Penulisan</a:t>
            </a:r>
            <a:r>
              <a:rPr lang="en-US" b="1" dirty="0">
                <a:solidFill>
                  <a:srgbClr val="FEFEFE"/>
                </a:solidFill>
              </a:rPr>
              <a:t> </a:t>
            </a:r>
            <a:r>
              <a:rPr lang="en-US" b="1" dirty="0" err="1">
                <a:solidFill>
                  <a:srgbClr val="FEFEFE"/>
                </a:solidFill>
              </a:rPr>
              <a:t>Buku</a:t>
            </a:r>
            <a:r>
              <a:rPr lang="en-US" b="1" dirty="0">
                <a:solidFill>
                  <a:srgbClr val="FEFEFE"/>
                </a:solidFill>
              </a:rPr>
              <a:t> Ajar UMS</a:t>
            </a:r>
            <a:endParaRPr lang="id-ID" b="1" dirty="0">
              <a:solidFill>
                <a:srgbClr val="FEFEF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" y="1124744"/>
            <a:ext cx="9024560" cy="160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2822915"/>
            <a:ext cx="5076056" cy="113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" y="4047051"/>
            <a:ext cx="8999304" cy="16217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28786"/>
            <a:ext cx="4272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EFEFE"/>
                </a:solidFill>
              </a:rPr>
              <a:t>Batch 5 (2020-2021)</a:t>
            </a:r>
          </a:p>
          <a:p>
            <a:pPr algn="l"/>
            <a:r>
              <a:rPr lang="en-US" sz="2400" b="1" dirty="0">
                <a:solidFill>
                  <a:srgbClr val="FEFEFE"/>
                </a:solidFill>
              </a:rPr>
              <a:t>13 </a:t>
            </a:r>
            <a:r>
              <a:rPr lang="en-US" sz="2400" b="1" dirty="0" err="1">
                <a:solidFill>
                  <a:srgbClr val="FEFEFE"/>
                </a:solidFill>
              </a:rPr>
              <a:t>Januari</a:t>
            </a:r>
            <a:r>
              <a:rPr lang="en-US" sz="2400" b="1" dirty="0">
                <a:solidFill>
                  <a:srgbClr val="FEFEFE"/>
                </a:solidFill>
              </a:rPr>
              <a:t> 2021</a:t>
            </a:r>
            <a:endParaRPr lang="id-ID" sz="2400" b="1" dirty="0">
              <a:solidFill>
                <a:srgbClr val="FEFEF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944" y="5652364"/>
            <a:ext cx="8880544" cy="44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rgbClr val="FEFEFE"/>
                </a:solidFill>
              </a:rPr>
              <a:t>Ruang</a:t>
            </a:r>
            <a:r>
              <a:rPr lang="en-US" sz="2000" b="1" dirty="0">
                <a:solidFill>
                  <a:srgbClr val="FEFEFE"/>
                </a:solidFill>
              </a:rPr>
              <a:t> Seminar FEB, UMS</a:t>
            </a:r>
            <a:endParaRPr lang="id-ID" sz="2000" b="1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Ajar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33314"/>
            <a:ext cx="8229600" cy="446828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1992" y="867815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3"/>
              </a:rPr>
              <a:t>https://bukuajar.ums.ac.id/batch5/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08" y="2282138"/>
            <a:ext cx="8617072" cy="3955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300" y="2659291"/>
            <a:ext cx="8507288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256" y="274638"/>
            <a:ext cx="1264544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Progres</a:t>
            </a:r>
            <a:br>
              <a:rPr lang="en-US" sz="2400" dirty="0"/>
            </a:br>
            <a:r>
              <a:rPr lang="en-US" sz="2400" dirty="0" err="1"/>
              <a:t>Buku</a:t>
            </a:r>
            <a:r>
              <a:rPr lang="en-US" sz="2400" dirty="0"/>
              <a:t> ajar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" y="116632"/>
            <a:ext cx="7416824" cy="6617775"/>
          </a:xfrm>
        </p:spPr>
      </p:pic>
    </p:spTree>
    <p:extLst>
      <p:ext uri="{BB962C8B-B14F-4D97-AF65-F5344CB8AC3E}">
        <p14:creationId xmlns:p14="http://schemas.microsoft.com/office/powerpoint/2010/main" val="45712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PARTISIPASI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144" y="1321643"/>
            <a:ext cx="7699712" cy="5224804"/>
          </a:xfrm>
        </p:spPr>
      </p:pic>
      <p:sp>
        <p:nvSpPr>
          <p:cNvPr id="5" name="Line Callout 2 4"/>
          <p:cNvSpPr/>
          <p:nvPr/>
        </p:nvSpPr>
        <p:spPr>
          <a:xfrm>
            <a:off x="179512" y="1844824"/>
            <a:ext cx="2304256" cy="1224136"/>
          </a:xfrm>
          <a:prstGeom prst="borderCallout2">
            <a:avLst>
              <a:gd name="adj1" fmla="val 49139"/>
              <a:gd name="adj2" fmla="val 98273"/>
              <a:gd name="adj3" fmla="val 76210"/>
              <a:gd name="adj4" fmla="val 131934"/>
              <a:gd name="adj5" fmla="val 124183"/>
              <a:gd name="adj6" fmla="val 125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USULAN: 44</a:t>
            </a:r>
          </a:p>
          <a:p>
            <a:pPr algn="ctr"/>
            <a:r>
              <a:rPr lang="en-US" dirty="0"/>
              <a:t>DITERIMA: 37</a:t>
            </a:r>
          </a:p>
          <a:p>
            <a:pPr algn="ctr"/>
            <a:r>
              <a:rPr lang="en-US" dirty="0"/>
              <a:t>BERHASIL DICETAK: 35</a:t>
            </a:r>
          </a:p>
          <a:p>
            <a:pPr algn="ctr"/>
            <a:r>
              <a:rPr lang="en-US" dirty="0"/>
              <a:t>GAGAL: 2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1115616" y="264126"/>
            <a:ext cx="2304256" cy="1436682"/>
          </a:xfrm>
          <a:prstGeom prst="borderCallout2">
            <a:avLst>
              <a:gd name="adj1" fmla="val 49139"/>
              <a:gd name="adj2" fmla="val 98273"/>
              <a:gd name="adj3" fmla="val 76210"/>
              <a:gd name="adj4" fmla="val 131934"/>
              <a:gd name="adj5" fmla="val 168143"/>
              <a:gd name="adj6" fmla="val 1246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USULAN</a:t>
            </a:r>
          </a:p>
          <a:p>
            <a:r>
              <a:rPr lang="en-US" dirty="0"/>
              <a:t>KOMPETENSI: 39</a:t>
            </a:r>
          </a:p>
          <a:p>
            <a:r>
              <a:rPr lang="en-US" dirty="0"/>
              <a:t>NON KOMPETENSI: 13</a:t>
            </a:r>
          </a:p>
          <a:p>
            <a:r>
              <a:rPr lang="en-US" dirty="0"/>
              <a:t>BERHASIL DICETAK: 46</a:t>
            </a:r>
          </a:p>
          <a:p>
            <a:r>
              <a:rPr lang="en-US" dirty="0"/>
              <a:t>GAGAL: 6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228184" y="1120546"/>
            <a:ext cx="2304256" cy="1948414"/>
          </a:xfrm>
          <a:prstGeom prst="borderCallout2">
            <a:avLst>
              <a:gd name="adj1" fmla="val 54119"/>
              <a:gd name="adj2" fmla="val 388"/>
              <a:gd name="adj3" fmla="val 71543"/>
              <a:gd name="adj4" fmla="val -24593"/>
              <a:gd name="adj5" fmla="val 116800"/>
              <a:gd name="adj6" fmla="val -4065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USULAN: 65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DITERIMA: 49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MUNDUR: 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SUDAH SELESAI CETAK: 34</a:t>
            </a:r>
          </a:p>
        </p:txBody>
      </p:sp>
      <p:sp>
        <p:nvSpPr>
          <p:cNvPr id="8" name="Line Callout 2 7">
            <a:extLst>
              <a:ext uri="{FF2B5EF4-FFF2-40B4-BE49-F238E27FC236}">
                <a16:creationId xmlns:a16="http://schemas.microsoft.com/office/drawing/2014/main" id="{30849665-7A7B-B54D-A4B0-A889F9B2DA73}"/>
              </a:ext>
            </a:extLst>
          </p:cNvPr>
          <p:cNvSpPr/>
          <p:nvPr/>
        </p:nvSpPr>
        <p:spPr>
          <a:xfrm>
            <a:off x="7308304" y="3429000"/>
            <a:ext cx="1835696" cy="1656184"/>
          </a:xfrm>
          <a:prstGeom prst="borderCallout2">
            <a:avLst>
              <a:gd name="adj1" fmla="val 23590"/>
              <a:gd name="adj2" fmla="val -198"/>
              <a:gd name="adj3" fmla="val 29323"/>
              <a:gd name="adj4" fmla="val -34555"/>
              <a:gd name="adj5" fmla="val 58341"/>
              <a:gd name="adj6" fmla="val -535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USULAN: 58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DITERIMA: 50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MUNDUR: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SUDAH SELESAI CETAK: 18</a:t>
            </a:r>
          </a:p>
        </p:txBody>
      </p:sp>
    </p:spTree>
    <p:extLst>
      <p:ext uri="{BB962C8B-B14F-4D97-AF65-F5344CB8AC3E}">
        <p14:creationId xmlns:p14="http://schemas.microsoft.com/office/powerpoint/2010/main" val="16242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2594347"/>
            <a:ext cx="7162800" cy="0"/>
          </a:xfrm>
          <a:prstGeom prst="line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2324100" y="1827659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spc="800" dirty="0" err="1">
                <a:solidFill>
                  <a:schemeClr val="bg1"/>
                </a:solidFill>
                <a:ea typeface="ＭＳ Ｐゴシック" pitchFamily="34" charset="-128"/>
              </a:rPr>
              <a:t>Terima</a:t>
            </a:r>
            <a:r>
              <a:rPr lang="en-US" sz="4400" b="1" spc="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4400" b="1" spc="800" dirty="0" err="1">
                <a:solidFill>
                  <a:schemeClr val="bg1"/>
                </a:solidFill>
                <a:ea typeface="ＭＳ Ｐゴシック" pitchFamily="34" charset="-128"/>
              </a:rPr>
              <a:t>Kasih</a:t>
            </a:r>
            <a:endParaRPr lang="en-US" sz="4400" spc="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55303" name="Picture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04128" y="2714621"/>
            <a:ext cx="24230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00" y="2815498"/>
            <a:ext cx="8229600" cy="1143000"/>
          </a:xfrm>
        </p:spPr>
        <p:txBody>
          <a:bodyPr/>
          <a:lstStyle/>
          <a:p>
            <a:pPr algn="l"/>
            <a:r>
              <a:rPr lang="en-GB" b="1" dirty="0" err="1">
                <a:solidFill>
                  <a:srgbClr val="FEFEFE"/>
                </a:solidFill>
              </a:rPr>
              <a:t>Pengantar</a:t>
            </a:r>
            <a:endParaRPr lang="en-GB" b="1" dirty="0">
              <a:solidFill>
                <a:srgbClr val="FEFEF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" y="1124744"/>
            <a:ext cx="9024560" cy="160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2822915"/>
            <a:ext cx="5076056" cy="113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" y="4047051"/>
            <a:ext cx="8999304" cy="162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id-ID" b="1" dirty="0"/>
              <a:t>Latar Belakang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3B9B1-66E5-F94E-9B72-84B5E87678D1}"/>
              </a:ext>
            </a:extLst>
          </p:cNvPr>
          <p:cNvSpPr/>
          <p:nvPr/>
        </p:nvSpPr>
        <p:spPr>
          <a:xfrm>
            <a:off x="251520" y="138228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GB" sz="2400" dirty="0" err="1"/>
              <a:t>Sesuai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Visi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Misi</a:t>
            </a:r>
            <a:r>
              <a:rPr lang="en-GB" sz="2400" dirty="0"/>
              <a:t> UMS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b="1" dirty="0" err="1"/>
              <a:t>mengembangkan</a:t>
            </a:r>
            <a:r>
              <a:rPr lang="en-GB" sz="2400" b="1" dirty="0"/>
              <a:t> IPTEK yang </a:t>
            </a:r>
            <a:r>
              <a:rPr lang="en-GB" sz="2400" b="1" dirty="0" err="1"/>
              <a:t>Islami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membawa</a:t>
            </a:r>
            <a:r>
              <a:rPr lang="en-GB" sz="2400" dirty="0"/>
              <a:t> </a:t>
            </a:r>
            <a:r>
              <a:rPr lang="en-GB" sz="2400" dirty="0" err="1"/>
              <a:t>arah</a:t>
            </a:r>
            <a:r>
              <a:rPr lang="en-GB" sz="2400" dirty="0"/>
              <a:t> </a:t>
            </a:r>
            <a:r>
              <a:rPr lang="en-GB" sz="2400" dirty="0" err="1"/>
              <a:t>perubahan</a:t>
            </a:r>
            <a:r>
              <a:rPr lang="en-GB" sz="2400" dirty="0"/>
              <a:t>, UMS </a:t>
            </a:r>
            <a:r>
              <a:rPr lang="en-GB" sz="2400" dirty="0" err="1"/>
              <a:t>melihat</a:t>
            </a:r>
            <a:r>
              <a:rPr lang="en-GB" sz="2400" dirty="0"/>
              <a:t> </a:t>
            </a:r>
            <a:r>
              <a:rPr lang="en-GB" sz="2400" dirty="0" err="1"/>
              <a:t>pentingnya</a:t>
            </a:r>
            <a:r>
              <a:rPr lang="en-GB" sz="2400" dirty="0"/>
              <a:t> </a:t>
            </a:r>
            <a:r>
              <a:rPr lang="en-GB" sz="2400" dirty="0" err="1"/>
              <a:t>buku</a:t>
            </a:r>
            <a:r>
              <a:rPr lang="en-GB" sz="2400" dirty="0"/>
              <a:t> ajar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rujukan</a:t>
            </a:r>
            <a:r>
              <a:rPr lang="en-GB" sz="2400" dirty="0"/>
              <a:t> </a:t>
            </a:r>
            <a:r>
              <a:rPr lang="en-GB" sz="2400" dirty="0" err="1"/>
              <a:t>pembelajaran</a:t>
            </a:r>
            <a:r>
              <a:rPr lang="en-GB" sz="2400" dirty="0"/>
              <a:t> </a:t>
            </a:r>
            <a:r>
              <a:rPr lang="en-GB" sz="2400" dirty="0" err="1"/>
              <a:t>bagi</a:t>
            </a:r>
            <a:r>
              <a:rPr lang="en-GB" sz="2400" dirty="0"/>
              <a:t> </a:t>
            </a:r>
            <a:r>
              <a:rPr lang="en-GB" sz="2400" dirty="0" err="1"/>
              <a:t>mahasiswa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masyarakat</a:t>
            </a:r>
            <a:r>
              <a:rPr lang="en-GB" sz="2400" dirty="0"/>
              <a:t> </a:t>
            </a:r>
            <a:r>
              <a:rPr lang="en-GB" sz="2400" dirty="0" err="1"/>
              <a:t>umum</a:t>
            </a:r>
            <a:r>
              <a:rPr lang="en-GB" sz="2400" dirty="0"/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GB" sz="2400" b="1" dirty="0" err="1"/>
              <a:t>Penerapan</a:t>
            </a:r>
            <a:r>
              <a:rPr lang="en-GB" sz="2400" b="1" dirty="0"/>
              <a:t> </a:t>
            </a:r>
            <a:r>
              <a:rPr lang="en-GB" sz="2400" b="1" dirty="0" err="1"/>
              <a:t>kurikulum</a:t>
            </a:r>
            <a:r>
              <a:rPr lang="en-GB" sz="2400" b="1" dirty="0"/>
              <a:t> 2015</a:t>
            </a:r>
            <a:r>
              <a:rPr lang="en-GB" sz="2400" dirty="0"/>
              <a:t>: </a:t>
            </a:r>
            <a:r>
              <a:rPr lang="en-GB" sz="2400" dirty="0" err="1"/>
              <a:t>setiap</a:t>
            </a:r>
            <a:r>
              <a:rPr lang="en-GB" sz="2400" dirty="0"/>
              <a:t> program </a:t>
            </a:r>
            <a:r>
              <a:rPr lang="en-GB" sz="2400" dirty="0" err="1"/>
              <a:t>studi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mata</a:t>
            </a:r>
            <a:r>
              <a:rPr lang="en-GB" sz="2400" dirty="0"/>
              <a:t> </a:t>
            </a:r>
            <a:r>
              <a:rPr lang="en-GB" sz="2400" dirty="0" err="1"/>
              <a:t>kuliah</a:t>
            </a:r>
            <a:r>
              <a:rPr lang="en-GB" sz="2400" dirty="0"/>
              <a:t> </a:t>
            </a:r>
            <a:r>
              <a:rPr lang="en-GB" sz="2400" dirty="0" err="1"/>
              <a:t>kompetensi</a:t>
            </a:r>
            <a:r>
              <a:rPr lang="en-GB" sz="2400" dirty="0"/>
              <a:t> (</a:t>
            </a:r>
            <a:r>
              <a:rPr lang="en-GB" sz="2400" dirty="0" err="1"/>
              <a:t>unggulan</a:t>
            </a:r>
            <a:r>
              <a:rPr lang="en-GB" sz="2400" dirty="0"/>
              <a:t>) yang </a:t>
            </a:r>
            <a:r>
              <a:rPr lang="en-GB" sz="2400" dirty="0" err="1"/>
              <a:t>dilengkapi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buku</a:t>
            </a:r>
            <a:r>
              <a:rPr lang="en-GB" sz="2400" dirty="0"/>
              <a:t> ajar </a:t>
            </a:r>
            <a:r>
              <a:rPr lang="en-GB" sz="2400" dirty="0" err="1"/>
              <a:t>berkualitas</a:t>
            </a:r>
            <a:r>
              <a:rPr lang="en-GB" sz="2400" dirty="0"/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GB" sz="2400" dirty="0" err="1"/>
              <a:t>Publikasi</a:t>
            </a:r>
            <a:r>
              <a:rPr lang="en-GB" sz="2400" dirty="0"/>
              <a:t> </a:t>
            </a:r>
            <a:r>
              <a:rPr lang="en-GB" sz="2400" dirty="0" err="1"/>
              <a:t>dosen</a:t>
            </a:r>
            <a:r>
              <a:rPr lang="en-GB" sz="2400" dirty="0"/>
              <a:t> UMS </a:t>
            </a:r>
            <a:r>
              <a:rPr lang="en-GB" sz="2400" dirty="0" err="1"/>
              <a:t>di</a:t>
            </a:r>
            <a:r>
              <a:rPr lang="en-GB" sz="2400" dirty="0"/>
              <a:t> </a:t>
            </a:r>
            <a:r>
              <a:rPr lang="en-GB" sz="2400" dirty="0" err="1"/>
              <a:t>bidang</a:t>
            </a:r>
            <a:r>
              <a:rPr lang="en-GB" sz="2400" dirty="0"/>
              <a:t> </a:t>
            </a:r>
            <a:r>
              <a:rPr lang="en-GB" sz="2400" dirty="0" err="1"/>
              <a:t>penelitian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pengabdian</a:t>
            </a:r>
            <a:r>
              <a:rPr lang="en-GB" sz="2400" dirty="0"/>
              <a:t> </a:t>
            </a:r>
            <a:r>
              <a:rPr lang="en-GB" sz="2400" dirty="0" err="1"/>
              <a:t>masyarakat</a:t>
            </a:r>
            <a:r>
              <a:rPr lang="en-GB" sz="2400" dirty="0"/>
              <a:t> </a:t>
            </a:r>
            <a:r>
              <a:rPr lang="en-GB" sz="2400" dirty="0" err="1"/>
              <a:t>hendaknya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dimanfaatkan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bahan</a:t>
            </a:r>
            <a:r>
              <a:rPr lang="en-GB" sz="2400" dirty="0"/>
              <a:t> </a:t>
            </a:r>
            <a:r>
              <a:rPr lang="en-GB" sz="2400" dirty="0" err="1"/>
              <a:t>pengajaran</a:t>
            </a:r>
            <a:r>
              <a:rPr lang="en-GB" sz="2400" dirty="0"/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GB" sz="2400" dirty="0" err="1"/>
              <a:t>Buku</a:t>
            </a:r>
            <a:r>
              <a:rPr lang="en-GB" sz="2400" dirty="0"/>
              <a:t> yang </a:t>
            </a:r>
            <a:r>
              <a:rPr lang="en-GB" sz="2400" dirty="0" err="1"/>
              <a:t>disusun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b="1" dirty="0" err="1"/>
              <a:t>digunakan</a:t>
            </a:r>
            <a:r>
              <a:rPr lang="en-GB" sz="2400" b="1" dirty="0"/>
              <a:t> </a:t>
            </a:r>
            <a:r>
              <a:rPr lang="en-GB" sz="2400" b="1" dirty="0" err="1"/>
              <a:t>untuk</a:t>
            </a:r>
            <a:r>
              <a:rPr lang="en-GB" sz="2400" b="1" dirty="0"/>
              <a:t> </a:t>
            </a:r>
            <a:r>
              <a:rPr lang="en-GB" sz="2400" b="1" dirty="0" err="1"/>
              <a:t>perkuliahan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dibagikan</a:t>
            </a:r>
            <a:r>
              <a:rPr lang="en-GB" sz="2400" dirty="0"/>
              <a:t> </a:t>
            </a:r>
            <a:r>
              <a:rPr lang="en-GB" sz="2400" dirty="0" err="1"/>
              <a:t>kepada</a:t>
            </a:r>
            <a:r>
              <a:rPr lang="en-GB" sz="2400" dirty="0"/>
              <a:t> </a:t>
            </a:r>
            <a:r>
              <a:rPr lang="en-GB" sz="2400" dirty="0" err="1"/>
              <a:t>mahasiswa</a:t>
            </a:r>
            <a:r>
              <a:rPr lang="en-GB" sz="2400" dirty="0"/>
              <a:t> </a:t>
            </a:r>
            <a:r>
              <a:rPr lang="en-GB" sz="2400" dirty="0" err="1"/>
              <a:t>melaui</a:t>
            </a:r>
            <a:r>
              <a:rPr lang="en-GB" sz="2400" dirty="0"/>
              <a:t> program </a:t>
            </a:r>
            <a:r>
              <a:rPr lang="en-GB" sz="2400" dirty="0" err="1"/>
              <a:t>pemberian</a:t>
            </a:r>
            <a:r>
              <a:rPr lang="en-GB" sz="2400" dirty="0"/>
              <a:t> </a:t>
            </a:r>
            <a:r>
              <a:rPr lang="en-GB" sz="2400" dirty="0" err="1"/>
              <a:t>buku</a:t>
            </a:r>
            <a:r>
              <a:rPr lang="en-GB" sz="2400" dirty="0"/>
              <a:t> </a:t>
            </a:r>
            <a:r>
              <a:rPr lang="en-GB" sz="2400" dirty="0" err="1"/>
              <a:t>pegangan</a:t>
            </a:r>
            <a:r>
              <a:rPr lang="en-GB" sz="2400" dirty="0"/>
              <a:t> </a:t>
            </a:r>
            <a:r>
              <a:rPr lang="en-GB" sz="2400" dirty="0" err="1"/>
              <a:t>wajib</a:t>
            </a:r>
            <a:r>
              <a:rPr lang="en-GB" sz="2400" dirty="0"/>
              <a:t> </a:t>
            </a:r>
            <a:r>
              <a:rPr lang="en-GB" sz="2400" dirty="0" err="1"/>
              <a:t>perkuliahan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1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112" y="1450987"/>
            <a:ext cx="2492961" cy="4824536"/>
            <a:chOff x="84664" y="1412776"/>
            <a:chExt cx="2492961" cy="4824536"/>
          </a:xfrm>
        </p:grpSpPr>
        <p:sp>
          <p:nvSpPr>
            <p:cNvPr id="7" name="Pentagon 6"/>
            <p:cNvSpPr/>
            <p:nvPr/>
          </p:nvSpPr>
          <p:spPr>
            <a:xfrm rot="5400000">
              <a:off x="-961692" y="2697996"/>
              <a:ext cx="4824536" cy="2254096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mage result for text book publishing ic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12" y="1772816"/>
              <a:ext cx="2067128" cy="19431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4" y="3573016"/>
              <a:ext cx="1259632" cy="12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57163" y="3818083"/>
              <a:ext cx="1420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SLOW PROGRESS </a:t>
              </a:r>
              <a:r>
                <a:rPr lang="en-US" dirty="0"/>
                <a:t>of Text Book </a:t>
              </a:r>
            </a:p>
            <a:p>
              <a:r>
                <a:rPr lang="en-US" dirty="0"/>
                <a:t>Publishing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557" y="1633490"/>
            <a:ext cx="6350723" cy="3667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" y="32504"/>
            <a:ext cx="9024560" cy="16096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0073" y="3789040"/>
            <a:ext cx="5343519" cy="796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MASIH RENDAHNYA TINGKAT PRODUKTIFITAS DOSEN DALAM PENULISAN BUKU AJAR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3AD1F-4013-8B41-83AE-8AE443066B5C}"/>
              </a:ext>
            </a:extLst>
          </p:cNvPr>
          <p:cNvGrpSpPr/>
          <p:nvPr/>
        </p:nvGrpSpPr>
        <p:grpSpPr>
          <a:xfrm>
            <a:off x="3473708" y="4734507"/>
            <a:ext cx="9144000" cy="2112309"/>
            <a:chOff x="3473708" y="4734507"/>
            <a:chExt cx="9144000" cy="21123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68E3BD-144F-C94B-ABC7-A871D166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708" y="4734507"/>
              <a:ext cx="9144000" cy="21123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0DDA6D-F04D-024B-AA28-552441D97D83}"/>
                </a:ext>
              </a:extLst>
            </p:cNvPr>
            <p:cNvSpPr/>
            <p:nvPr/>
          </p:nvSpPr>
          <p:spPr>
            <a:xfrm>
              <a:off x="4355976" y="6321910"/>
              <a:ext cx="1152128" cy="4108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36028"/>
            <a:ext cx="6222058" cy="5153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638620">
            <a:off x="3935709" y="225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Presentasi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638620">
            <a:off x="4586417" y="2485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Handout</a:t>
            </a:r>
          </a:p>
        </p:txBody>
      </p:sp>
      <p:sp>
        <p:nvSpPr>
          <p:cNvPr id="18" name="TextBox 17"/>
          <p:cNvSpPr txBox="1"/>
          <p:nvPr/>
        </p:nvSpPr>
        <p:spPr>
          <a:xfrm rot="20638620">
            <a:off x="5066633" y="28238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Presentasi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638620">
            <a:off x="5731264" y="31559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Catatan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Kuliah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638620">
            <a:off x="5376802" y="387063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Laporan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Kegiatan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id-ID" sz="4000" b="1" dirty="0">
                <a:solidFill>
                  <a:schemeClr val="bg1"/>
                </a:solidFill>
              </a:rPr>
              <a:t>Penerima Hibah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B54F0-16B5-F642-833C-43CC6D84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04864"/>
            <a:ext cx="81741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d-ID" sz="2400" b="1" dirty="0">
                <a:latin typeface="Calibri" pitchFamily="34" charset="0"/>
                <a:cs typeface="Calibri" pitchFamily="34" charset="0"/>
              </a:rPr>
              <a:t>Pengaju Hibah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Dosen UMS, disetujui oleh Dekan/Kaprodi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d-ID" sz="2400" b="1" dirty="0">
                <a:latin typeface="Calibri" pitchFamily="34" charset="0"/>
                <a:cs typeface="Calibri" pitchFamily="34" charset="0"/>
              </a:rPr>
              <a:t>Buku ajar yang ditulis: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96925" lvl="1" indent="-339725"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B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uku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mata kuliah pendukung kompetensi utama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d-ID" sz="2400" dirty="0">
                <a:latin typeface="Calibri" pitchFamily="34" charset="0"/>
                <a:cs typeface="Calibri" pitchFamily="34" charset="0"/>
              </a:rPr>
              <a:t>Aspek penulisan dan sistematika buku ajar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mengacu pada panduan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LPPI.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7F71-7D4C-984B-BAC6-177F775B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Pengajuan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90D27-6172-4046-9E27-A1B7682F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778098" cy="778098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D2A2AD01-F886-C944-BBA1-E6D85C82AD31}"/>
              </a:ext>
            </a:extLst>
          </p:cNvPr>
          <p:cNvSpPr/>
          <p:nvPr/>
        </p:nvSpPr>
        <p:spPr>
          <a:xfrm>
            <a:off x="1403648" y="1268760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993C4-ECC7-FB4D-8652-B9219BF3621E}"/>
              </a:ext>
            </a:extLst>
          </p:cNvPr>
          <p:cNvSpPr txBox="1"/>
          <p:nvPr/>
        </p:nvSpPr>
        <p:spPr>
          <a:xfrm>
            <a:off x="2123728" y="1403484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DEKAN dan KAPRODI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9279D4C-F5AF-3F40-9AC1-626746E9B674}"/>
              </a:ext>
            </a:extLst>
          </p:cNvPr>
          <p:cNvSpPr/>
          <p:nvPr/>
        </p:nvSpPr>
        <p:spPr>
          <a:xfrm>
            <a:off x="4535998" y="1264114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F1FF9-1DE0-024E-83A2-05AF5AA18DEA}"/>
              </a:ext>
            </a:extLst>
          </p:cNvPr>
          <p:cNvSpPr txBox="1"/>
          <p:nvPr/>
        </p:nvSpPr>
        <p:spPr>
          <a:xfrm>
            <a:off x="5352420" y="1403484"/>
            <a:ext cx="947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63189-CFD6-FA40-8AF4-10CC81AB8A98}"/>
              </a:ext>
            </a:extLst>
          </p:cNvPr>
          <p:cNvSpPr txBox="1"/>
          <p:nvPr/>
        </p:nvSpPr>
        <p:spPr>
          <a:xfrm>
            <a:off x="5076056" y="2638653"/>
            <a:ext cx="16260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MENGAJUKAN USULAN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9DF78DB-4F8A-B844-8498-B2D6ED87AA68}"/>
              </a:ext>
            </a:extLst>
          </p:cNvPr>
          <p:cNvSpPr/>
          <p:nvPr/>
        </p:nvSpPr>
        <p:spPr>
          <a:xfrm rot="5400000">
            <a:off x="5518260" y="1912186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09978CB-787B-1A41-9B47-6E9F896686AB}"/>
              </a:ext>
            </a:extLst>
          </p:cNvPr>
          <p:cNvSpPr/>
          <p:nvPr/>
        </p:nvSpPr>
        <p:spPr>
          <a:xfrm>
            <a:off x="2624866" y="1764254"/>
            <a:ext cx="1000461" cy="1043492"/>
          </a:xfrm>
          <a:custGeom>
            <a:avLst/>
            <a:gdLst>
              <a:gd name="connsiteX0" fmla="*/ 0 w 1000461"/>
              <a:gd name="connsiteY0" fmla="*/ 0 h 1043492"/>
              <a:gd name="connsiteX1" fmla="*/ 0 w 1000461"/>
              <a:gd name="connsiteY1" fmla="*/ 1043492 h 1043492"/>
              <a:gd name="connsiteX2" fmla="*/ 1000461 w 1000461"/>
              <a:gd name="connsiteY2" fmla="*/ 1032734 h 10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461" h="1043492">
                <a:moveTo>
                  <a:pt x="0" y="0"/>
                </a:moveTo>
                <a:lnTo>
                  <a:pt x="0" y="1043492"/>
                </a:lnTo>
                <a:lnTo>
                  <a:pt x="1000461" y="1032734"/>
                </a:ln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F5947E-B995-EB48-A2F9-84E1A3551CAE}"/>
              </a:ext>
            </a:extLst>
          </p:cNvPr>
          <p:cNvSpPr/>
          <p:nvPr/>
        </p:nvSpPr>
        <p:spPr>
          <a:xfrm>
            <a:off x="4507454" y="2775473"/>
            <a:ext cx="559398" cy="193638"/>
          </a:xfrm>
          <a:custGeom>
            <a:avLst/>
            <a:gdLst>
              <a:gd name="connsiteX0" fmla="*/ 0 w 559398"/>
              <a:gd name="connsiteY0" fmla="*/ 0 h 193638"/>
              <a:gd name="connsiteX1" fmla="*/ 258184 w 559398"/>
              <a:gd name="connsiteY1" fmla="*/ 0 h 193638"/>
              <a:gd name="connsiteX2" fmla="*/ 258184 w 559398"/>
              <a:gd name="connsiteY2" fmla="*/ 193638 h 193638"/>
              <a:gd name="connsiteX3" fmla="*/ 559398 w 559398"/>
              <a:gd name="connsiteY3" fmla="*/ 193638 h 1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398" h="193638">
                <a:moveTo>
                  <a:pt x="0" y="0"/>
                </a:moveTo>
                <a:lnTo>
                  <a:pt x="258184" y="0"/>
                </a:lnTo>
                <a:lnTo>
                  <a:pt x="258184" y="193638"/>
                </a:lnTo>
                <a:lnTo>
                  <a:pt x="559398" y="193638"/>
                </a:lnTo>
              </a:path>
            </a:pathLst>
          </a:custGeom>
          <a:noFill/>
          <a:ln>
            <a:solidFill>
              <a:srgbClr val="00B05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03EFCC-C65F-7C4C-9CD7-48CB0586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719" y="2223878"/>
            <a:ext cx="1043492" cy="1043492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53FFB79C-4E06-414C-A271-651343A05FC5}"/>
              </a:ext>
            </a:extLst>
          </p:cNvPr>
          <p:cNvSpPr/>
          <p:nvPr/>
        </p:nvSpPr>
        <p:spPr>
          <a:xfrm>
            <a:off x="6805879" y="2645075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8E06B-8281-4A44-9911-E6AADCA4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492" y="2420888"/>
            <a:ext cx="1342606" cy="1342606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0FD9DF3C-1E30-F74F-8311-64D517BAD2B4}"/>
              </a:ext>
            </a:extLst>
          </p:cNvPr>
          <p:cNvSpPr/>
          <p:nvPr/>
        </p:nvSpPr>
        <p:spPr>
          <a:xfrm rot="5400000">
            <a:off x="7934759" y="4149080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6BA20-2710-D445-BE87-AE1E83B49DD2}"/>
              </a:ext>
            </a:extLst>
          </p:cNvPr>
          <p:cNvSpPr txBox="1"/>
          <p:nvPr/>
        </p:nvSpPr>
        <p:spPr>
          <a:xfrm>
            <a:off x="5580112" y="3769295"/>
            <a:ext cx="36369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https://bukuajar.ums.ac.id/batch5/submissions</a:t>
            </a:r>
            <a:r>
              <a:rPr lang="en-US" sz="1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968B5-AEC7-5149-9FD7-4ACF6A76726E}"/>
              </a:ext>
            </a:extLst>
          </p:cNvPr>
          <p:cNvSpPr txBox="1"/>
          <p:nvPr/>
        </p:nvSpPr>
        <p:spPr>
          <a:xfrm>
            <a:off x="7164288" y="4869160"/>
            <a:ext cx="1813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Upload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dan </a:t>
            </a:r>
            <a:r>
              <a:rPr lang="en-US" dirty="0" err="1"/>
              <a:t>sinopsi</a:t>
            </a:r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FFAAFF4-9C41-B642-9D42-90F4E9FE27EC}"/>
              </a:ext>
            </a:extLst>
          </p:cNvPr>
          <p:cNvSpPr/>
          <p:nvPr/>
        </p:nvSpPr>
        <p:spPr>
          <a:xfrm rot="10800000">
            <a:off x="6378034" y="5006789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A9EA9F-64E2-6640-8332-3C11A6EFECF6}"/>
              </a:ext>
            </a:extLst>
          </p:cNvPr>
          <p:cNvSpPr txBox="1"/>
          <p:nvPr/>
        </p:nvSpPr>
        <p:spPr>
          <a:xfrm>
            <a:off x="5025057" y="5028907"/>
            <a:ext cx="1275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5A42572-2F84-7344-8270-DAE1A1D0D2D2}"/>
              </a:ext>
            </a:extLst>
          </p:cNvPr>
          <p:cNvSpPr/>
          <p:nvPr/>
        </p:nvSpPr>
        <p:spPr>
          <a:xfrm rot="10800000">
            <a:off x="4307894" y="5006789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0D434C-3B21-334B-A5FE-CD45A7605D52}"/>
              </a:ext>
            </a:extLst>
          </p:cNvPr>
          <p:cNvSpPr txBox="1"/>
          <p:nvPr/>
        </p:nvSpPr>
        <p:spPr>
          <a:xfrm>
            <a:off x="3221690" y="5146159"/>
            <a:ext cx="10004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F14287-67C6-4C43-9E44-09D3697A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778098" cy="7780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26458A-9B6F-3046-98F6-3677C4F0C68D}"/>
              </a:ext>
            </a:extLst>
          </p:cNvPr>
          <p:cNvSpPr txBox="1"/>
          <p:nvPr/>
        </p:nvSpPr>
        <p:spPr>
          <a:xfrm>
            <a:off x="825460" y="5028907"/>
            <a:ext cx="1275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Usulan</a:t>
            </a:r>
            <a:r>
              <a:rPr lang="en-US" b="1" dirty="0"/>
              <a:t> </a:t>
            </a:r>
            <a:r>
              <a:rPr lang="en-US" b="1" dirty="0" err="1"/>
              <a:t>diterima</a:t>
            </a:r>
            <a:endParaRPr lang="en-US" b="1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51A501A-E6BA-0548-BA25-61F6770591B6}"/>
              </a:ext>
            </a:extLst>
          </p:cNvPr>
          <p:cNvSpPr/>
          <p:nvPr/>
        </p:nvSpPr>
        <p:spPr>
          <a:xfrm rot="10800000">
            <a:off x="2326348" y="5006789"/>
            <a:ext cx="648072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625 L 0.30834 0.4368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256911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https://bukuajar.ums.ac.id/batch5/sites/default/files/uploads/Pedoman_Buku_Ajar_2020-2021.pdf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04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1F19-DC64-0F43-8172-1AC9CA70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Prioritas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FC5741-1CF3-B341-B140-50773965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https://bukuajar.ums.ac.id/batch5/?q=node/10</a:t>
            </a:r>
            <a:r>
              <a:rPr lang="en-US" dirty="0"/>
              <a:t>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8D30A49-0752-9F44-A4FB-63E87BA47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0" y="2420888"/>
            <a:ext cx="8229600" cy="34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MEKANISME PENULISAN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6840760" cy="5475483"/>
          </a:xfrm>
        </p:spPr>
      </p:pic>
      <p:grpSp>
        <p:nvGrpSpPr>
          <p:cNvPr id="8" name="Group 7"/>
          <p:cNvGrpSpPr/>
          <p:nvPr/>
        </p:nvGrpSpPr>
        <p:grpSpPr>
          <a:xfrm>
            <a:off x="107504" y="5589240"/>
            <a:ext cx="3960440" cy="938979"/>
            <a:chOff x="251520" y="5589240"/>
            <a:chExt cx="3600400" cy="938979"/>
          </a:xfrm>
        </p:grpSpPr>
        <p:sp>
          <p:nvSpPr>
            <p:cNvPr id="5" name="Pentagon 4"/>
            <p:cNvSpPr/>
            <p:nvPr/>
          </p:nvSpPr>
          <p:spPr>
            <a:xfrm>
              <a:off x="1691680" y="5589240"/>
              <a:ext cx="2160240" cy="93897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20 </a:t>
              </a:r>
              <a:r>
                <a:rPr lang="en-US" sz="1600" b="1" dirty="0" err="1"/>
                <a:t>Halaman</a:t>
              </a:r>
              <a:endParaRPr lang="en-US" sz="1600" b="1" dirty="0"/>
            </a:p>
            <a:p>
              <a:pPr algn="ctr"/>
              <a:r>
                <a:rPr lang="en-US" sz="1600" b="1" dirty="0" err="1"/>
                <a:t>Turnitin</a:t>
              </a:r>
              <a:r>
                <a:rPr lang="en-US" sz="1600" b="1" dirty="0"/>
                <a:t> &lt; 40%</a:t>
              </a:r>
            </a:p>
            <a:p>
              <a:pPr algn="ctr"/>
              <a:r>
                <a:rPr lang="en-US" sz="1600" b="1" dirty="0" err="1"/>
                <a:t>Pencairan</a:t>
              </a:r>
              <a:r>
                <a:rPr lang="en-US" sz="1600" b="1" dirty="0"/>
                <a:t> 1 (1.5 </a:t>
              </a:r>
              <a:r>
                <a:rPr lang="en-US" sz="1600" b="1" dirty="0" err="1"/>
                <a:t>juta</a:t>
              </a:r>
              <a:r>
                <a:rPr lang="en-US" sz="1400" dirty="0"/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520" y="5589240"/>
              <a:ext cx="1440160" cy="938979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67744" y="1733937"/>
            <a:ext cx="3888432" cy="938979"/>
            <a:chOff x="251520" y="5589240"/>
            <a:chExt cx="3888432" cy="938979"/>
          </a:xfrm>
        </p:grpSpPr>
        <p:sp>
          <p:nvSpPr>
            <p:cNvPr id="10" name="Pentagon 9"/>
            <p:cNvSpPr/>
            <p:nvPr/>
          </p:nvSpPr>
          <p:spPr>
            <a:xfrm>
              <a:off x="1691680" y="5589240"/>
              <a:ext cx="2448272" cy="93897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80 </a:t>
              </a:r>
              <a:r>
                <a:rPr lang="en-US" sz="1600" b="1" dirty="0" err="1"/>
                <a:t>Halaman</a:t>
              </a:r>
              <a:endParaRPr lang="en-US" sz="1600" b="1" dirty="0"/>
            </a:p>
            <a:p>
              <a:pPr algn="ctr"/>
              <a:r>
                <a:rPr lang="en-US" sz="1600" b="1" dirty="0" err="1"/>
                <a:t>Turnitin</a:t>
              </a:r>
              <a:r>
                <a:rPr lang="en-US" sz="1600" b="1" dirty="0"/>
                <a:t> &lt; 30%</a:t>
              </a:r>
            </a:p>
            <a:p>
              <a:pPr algn="ctr"/>
              <a:r>
                <a:rPr lang="en-US" sz="1600" b="1" dirty="0" err="1"/>
                <a:t>Pencairan</a:t>
              </a:r>
              <a:r>
                <a:rPr lang="en-US" sz="1600" b="1" dirty="0"/>
                <a:t> 2 (4.5 </a:t>
              </a:r>
              <a:r>
                <a:rPr lang="en-US" sz="1600" b="1" dirty="0" err="1"/>
                <a:t>juta</a:t>
              </a:r>
              <a:r>
                <a:rPr lang="en-US" sz="1400" dirty="0"/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5589240"/>
              <a:ext cx="1440160" cy="938979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4136" y="4290222"/>
            <a:ext cx="3888432" cy="941854"/>
            <a:chOff x="251520" y="5586365"/>
            <a:chExt cx="3888432" cy="941854"/>
          </a:xfrm>
        </p:grpSpPr>
        <p:sp>
          <p:nvSpPr>
            <p:cNvPr id="13" name="Pentagon 12"/>
            <p:cNvSpPr/>
            <p:nvPr/>
          </p:nvSpPr>
          <p:spPr>
            <a:xfrm>
              <a:off x="1691680" y="5586365"/>
              <a:ext cx="2448272" cy="93897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160 </a:t>
              </a:r>
              <a:r>
                <a:rPr lang="en-US" sz="1600" b="1" dirty="0" err="1"/>
                <a:t>Halaman</a:t>
              </a:r>
              <a:endParaRPr lang="en-US" sz="1600" b="1" dirty="0"/>
            </a:p>
            <a:p>
              <a:pPr algn="ctr"/>
              <a:r>
                <a:rPr lang="en-US" sz="1600" b="1" dirty="0" err="1"/>
                <a:t>Turnitin</a:t>
              </a:r>
              <a:r>
                <a:rPr lang="en-US" sz="1600" b="1" dirty="0"/>
                <a:t> &lt; 25%</a:t>
              </a:r>
            </a:p>
            <a:p>
              <a:pPr algn="ctr"/>
              <a:r>
                <a:rPr lang="en-US" sz="1600" b="1" dirty="0" err="1"/>
                <a:t>Pencairan</a:t>
              </a:r>
              <a:r>
                <a:rPr lang="en-US" sz="1600" b="1" dirty="0"/>
                <a:t> 3 (4.5 </a:t>
              </a:r>
              <a:r>
                <a:rPr lang="en-US" sz="1600" b="1" dirty="0" err="1"/>
                <a:t>juta</a:t>
              </a:r>
              <a:r>
                <a:rPr lang="en-US" sz="1400" dirty="0"/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520" y="5589240"/>
              <a:ext cx="1440160" cy="938979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3144" y="1030258"/>
            <a:ext cx="3888432" cy="814568"/>
            <a:chOff x="263848" y="5589241"/>
            <a:chExt cx="3888432" cy="814568"/>
          </a:xfrm>
        </p:grpSpPr>
        <p:sp>
          <p:nvSpPr>
            <p:cNvPr id="16" name="Pentagon 15"/>
            <p:cNvSpPr/>
            <p:nvPr/>
          </p:nvSpPr>
          <p:spPr>
            <a:xfrm>
              <a:off x="1704008" y="5589241"/>
              <a:ext cx="2448272" cy="81456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Minimal 200 </a:t>
              </a:r>
              <a:r>
                <a:rPr lang="en-US" sz="1600" b="1" dirty="0" err="1"/>
                <a:t>Halaman</a:t>
              </a:r>
              <a:endParaRPr lang="en-US" sz="1600" b="1" dirty="0"/>
            </a:p>
            <a:p>
              <a:pPr algn="ctr"/>
              <a:r>
                <a:rPr lang="en-US" sz="1600" b="1" dirty="0"/>
                <a:t>Turnitin &lt; 20%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848" y="5602930"/>
              <a:ext cx="1440160" cy="800878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96232" y="4759711"/>
            <a:ext cx="2990568" cy="814568"/>
            <a:chOff x="263848" y="5589241"/>
            <a:chExt cx="2990568" cy="814568"/>
          </a:xfrm>
        </p:grpSpPr>
        <p:sp>
          <p:nvSpPr>
            <p:cNvPr id="19" name="Pentagon 18"/>
            <p:cNvSpPr/>
            <p:nvPr/>
          </p:nvSpPr>
          <p:spPr>
            <a:xfrm>
              <a:off x="1704008" y="5589241"/>
              <a:ext cx="1550408" cy="81456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Pencairan</a:t>
              </a:r>
              <a:r>
                <a:rPr lang="en-US" sz="1600" b="1" dirty="0"/>
                <a:t> 4</a:t>
              </a:r>
            </a:p>
            <a:p>
              <a:pPr algn="ctr"/>
              <a:r>
                <a:rPr lang="en-US" sz="1600" b="1" dirty="0"/>
                <a:t>(4.5 </a:t>
              </a:r>
              <a:r>
                <a:rPr lang="en-US" sz="1600" b="1" dirty="0" err="1"/>
                <a:t>juta</a:t>
              </a:r>
              <a:r>
                <a:rPr lang="en-US" sz="1600" b="1" dirty="0"/>
                <a:t>)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3848" y="5602930"/>
              <a:ext cx="1440160" cy="800878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9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379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Sosialisasi Hibah Penulisan Buku Ajar UMS</vt:lpstr>
      <vt:lpstr>Pengantar</vt:lpstr>
      <vt:lpstr>Latar Belakang</vt:lpstr>
      <vt:lpstr>PowerPoint Presentation</vt:lpstr>
      <vt:lpstr>Penerima Hibah</vt:lpstr>
      <vt:lpstr>Mekanisme Pengajuan</vt:lpstr>
      <vt:lpstr>PowerPoint Presentation</vt:lpstr>
      <vt:lpstr>Prioritas </vt:lpstr>
      <vt:lpstr>MEKANISME PENULISAN </vt:lpstr>
      <vt:lpstr>Sistem Buku Ajar</vt:lpstr>
      <vt:lpstr>Progres Buku ajar</vt:lpstr>
      <vt:lpstr>PARTISIPASI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Penulisan Buku Ajar</dc:title>
  <dc:creator>TOSHIBA</dc:creator>
  <cp:lastModifiedBy>Aditya Saputra</cp:lastModifiedBy>
  <cp:revision>87</cp:revision>
  <dcterms:created xsi:type="dcterms:W3CDTF">2016-12-13T16:09:39Z</dcterms:created>
  <dcterms:modified xsi:type="dcterms:W3CDTF">2021-01-13T01:49:20Z</dcterms:modified>
</cp:coreProperties>
</file>